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9"/>
  </p:notesMasterIdLst>
  <p:handoutMasterIdLst>
    <p:handoutMasterId r:id="rId40"/>
  </p:handoutMasterIdLst>
  <p:sldIdLst>
    <p:sldId id="256" r:id="rId2"/>
    <p:sldId id="347" r:id="rId3"/>
    <p:sldId id="348" r:id="rId4"/>
    <p:sldId id="351" r:id="rId5"/>
    <p:sldId id="349" r:id="rId6"/>
    <p:sldId id="328" r:id="rId7"/>
    <p:sldId id="257" r:id="rId8"/>
    <p:sldId id="346" r:id="rId9"/>
    <p:sldId id="314" r:id="rId10"/>
    <p:sldId id="315" r:id="rId11"/>
    <p:sldId id="281" r:id="rId12"/>
    <p:sldId id="266" r:id="rId13"/>
    <p:sldId id="312" r:id="rId14"/>
    <p:sldId id="313" r:id="rId15"/>
    <p:sldId id="321" r:id="rId16"/>
    <p:sldId id="338" r:id="rId17"/>
    <p:sldId id="317" r:id="rId18"/>
    <p:sldId id="318" r:id="rId19"/>
    <p:sldId id="339" r:id="rId20"/>
    <p:sldId id="353" r:id="rId21"/>
    <p:sldId id="293" r:id="rId22"/>
    <p:sldId id="323" r:id="rId23"/>
    <p:sldId id="326" r:id="rId24"/>
    <p:sldId id="341" r:id="rId25"/>
    <p:sldId id="342" r:id="rId26"/>
    <p:sldId id="340" r:id="rId27"/>
    <p:sldId id="344" r:id="rId28"/>
    <p:sldId id="345" r:id="rId29"/>
    <p:sldId id="301" r:id="rId30"/>
    <p:sldId id="294" r:id="rId31"/>
    <p:sldId id="296" r:id="rId32"/>
    <p:sldId id="331" r:id="rId33"/>
    <p:sldId id="357" r:id="rId34"/>
    <p:sldId id="358" r:id="rId35"/>
    <p:sldId id="360" r:id="rId36"/>
    <p:sldId id="355" r:id="rId37"/>
    <p:sldId id="356" r:id="rId38"/>
  </p:sldIdLst>
  <p:sldSz cx="9144000" cy="6858000" type="screen4x3"/>
  <p:notesSz cx="7162800" cy="94488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66FF"/>
    <a:srgbClr val="FF3300"/>
    <a:srgbClr val="FFFF00"/>
    <a:srgbClr val="F2EFF2"/>
    <a:srgbClr val="E9D1DD"/>
    <a:srgbClr val="E5F5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97" autoAdjust="0"/>
    <p:restoredTop sz="90307" autoAdjust="0"/>
  </p:normalViewPr>
  <p:slideViewPr>
    <p:cSldViewPr>
      <p:cViewPr varScale="1">
        <p:scale>
          <a:sx n="74" d="100"/>
          <a:sy n="74" d="100"/>
        </p:scale>
        <p:origin x="-1194" y="-90"/>
      </p:cViewPr>
      <p:guideLst>
        <p:guide orient="horz" pos="578"/>
        <p:guide orient="horz" pos="1706"/>
        <p:guide orient="horz" pos="2840"/>
        <p:guide orient="horz" pos="3884"/>
        <p:guide pos="208"/>
        <p:guide pos="2018"/>
        <p:guide pos="5556"/>
        <p:guide pos="3742"/>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3103563" cy="473075"/>
          </a:xfrm>
          <a:prstGeom prst="rect">
            <a:avLst/>
          </a:prstGeom>
          <a:noFill/>
          <a:ln w="9525">
            <a:noFill/>
            <a:miter lim="800000"/>
            <a:headEnd/>
            <a:tailEnd/>
          </a:ln>
          <a:effectLst/>
        </p:spPr>
        <p:txBody>
          <a:bodyPr vert="horz" wrap="square" lIns="94915" tIns="47457" rIns="94915" bIns="47457" numCol="1" anchor="t" anchorCtr="0" compatLnSpc="1">
            <a:prstTxWarp prst="textNoShape">
              <a:avLst/>
            </a:prstTxWarp>
          </a:bodyPr>
          <a:lstStyle>
            <a:lvl1pPr defTabSz="949325" eaLnBrk="0" hangingPunct="0">
              <a:defRPr sz="1200"/>
            </a:lvl1pPr>
          </a:lstStyle>
          <a:p>
            <a:pPr>
              <a:defRPr/>
            </a:pPr>
            <a:endParaRPr lang="en-GB"/>
          </a:p>
        </p:txBody>
      </p:sp>
      <p:sp>
        <p:nvSpPr>
          <p:cNvPr id="48131" name="Rectangle 3"/>
          <p:cNvSpPr>
            <a:spLocks noGrp="1" noChangeArrowheads="1"/>
          </p:cNvSpPr>
          <p:nvPr>
            <p:ph type="dt" sz="quarter" idx="1"/>
          </p:nvPr>
        </p:nvSpPr>
        <p:spPr bwMode="auto">
          <a:xfrm>
            <a:off x="4057650" y="0"/>
            <a:ext cx="3103563" cy="473075"/>
          </a:xfrm>
          <a:prstGeom prst="rect">
            <a:avLst/>
          </a:prstGeom>
          <a:noFill/>
          <a:ln w="9525">
            <a:noFill/>
            <a:miter lim="800000"/>
            <a:headEnd/>
            <a:tailEnd/>
          </a:ln>
          <a:effectLst/>
        </p:spPr>
        <p:txBody>
          <a:bodyPr vert="horz" wrap="square" lIns="94915" tIns="47457" rIns="94915" bIns="47457" numCol="1" anchor="t" anchorCtr="0" compatLnSpc="1">
            <a:prstTxWarp prst="textNoShape">
              <a:avLst/>
            </a:prstTxWarp>
          </a:bodyPr>
          <a:lstStyle>
            <a:lvl1pPr algn="r" defTabSz="949325" eaLnBrk="0" hangingPunct="0">
              <a:defRPr sz="1200"/>
            </a:lvl1pPr>
          </a:lstStyle>
          <a:p>
            <a:pPr>
              <a:defRPr/>
            </a:pPr>
            <a:fld id="{725B8DDA-0716-430D-96E5-ED1084D1325D}" type="datetimeFigureOut">
              <a:rPr lang="en-GB"/>
              <a:pPr>
                <a:defRPr/>
              </a:pPr>
              <a:t>28/10/2012</a:t>
            </a:fld>
            <a:endParaRPr lang="en-GB"/>
          </a:p>
        </p:txBody>
      </p:sp>
      <p:sp>
        <p:nvSpPr>
          <p:cNvPr id="48132" name="Rectangle 4"/>
          <p:cNvSpPr>
            <a:spLocks noGrp="1" noChangeArrowheads="1"/>
          </p:cNvSpPr>
          <p:nvPr>
            <p:ph type="ftr" sz="quarter" idx="2"/>
          </p:nvPr>
        </p:nvSpPr>
        <p:spPr bwMode="auto">
          <a:xfrm>
            <a:off x="0" y="8974138"/>
            <a:ext cx="3103563" cy="473075"/>
          </a:xfrm>
          <a:prstGeom prst="rect">
            <a:avLst/>
          </a:prstGeom>
          <a:noFill/>
          <a:ln w="9525">
            <a:noFill/>
            <a:miter lim="800000"/>
            <a:headEnd/>
            <a:tailEnd/>
          </a:ln>
          <a:effectLst/>
        </p:spPr>
        <p:txBody>
          <a:bodyPr vert="horz" wrap="square" lIns="94915" tIns="47457" rIns="94915" bIns="47457" numCol="1" anchor="b" anchorCtr="0" compatLnSpc="1">
            <a:prstTxWarp prst="textNoShape">
              <a:avLst/>
            </a:prstTxWarp>
          </a:bodyPr>
          <a:lstStyle>
            <a:lvl1pPr defTabSz="949325" eaLnBrk="0" hangingPunct="0">
              <a:defRPr sz="1200"/>
            </a:lvl1pPr>
          </a:lstStyle>
          <a:p>
            <a:pPr>
              <a:defRPr/>
            </a:pPr>
            <a:endParaRPr lang="en-GB"/>
          </a:p>
        </p:txBody>
      </p:sp>
      <p:sp>
        <p:nvSpPr>
          <p:cNvPr id="48133" name="Rectangle 5"/>
          <p:cNvSpPr>
            <a:spLocks noGrp="1" noChangeArrowheads="1"/>
          </p:cNvSpPr>
          <p:nvPr>
            <p:ph type="sldNum" sz="quarter" idx="3"/>
          </p:nvPr>
        </p:nvSpPr>
        <p:spPr bwMode="auto">
          <a:xfrm>
            <a:off x="4057650" y="8974138"/>
            <a:ext cx="3103563" cy="473075"/>
          </a:xfrm>
          <a:prstGeom prst="rect">
            <a:avLst/>
          </a:prstGeom>
          <a:noFill/>
          <a:ln w="9525">
            <a:noFill/>
            <a:miter lim="800000"/>
            <a:headEnd/>
            <a:tailEnd/>
          </a:ln>
          <a:effectLst/>
        </p:spPr>
        <p:txBody>
          <a:bodyPr vert="horz" wrap="square" lIns="94915" tIns="47457" rIns="94915" bIns="47457" numCol="1" anchor="b" anchorCtr="0" compatLnSpc="1">
            <a:prstTxWarp prst="textNoShape">
              <a:avLst/>
            </a:prstTxWarp>
          </a:bodyPr>
          <a:lstStyle>
            <a:lvl1pPr algn="r" defTabSz="949325" eaLnBrk="0" hangingPunct="0">
              <a:defRPr sz="1200"/>
            </a:lvl1pPr>
          </a:lstStyle>
          <a:p>
            <a:pPr>
              <a:defRPr/>
            </a:pPr>
            <a:fld id="{51A4A7EA-CAC6-4C33-ADCB-87674826F314}" type="slidenum">
              <a:rPr lang="en-GB"/>
              <a:pPr>
                <a:defRPr/>
              </a:pPr>
              <a:t>‹#›</a:t>
            </a:fld>
            <a:endParaRPr lang="en-GB"/>
          </a:p>
        </p:txBody>
      </p:sp>
    </p:spTree>
    <p:extLst>
      <p:ext uri="{BB962C8B-B14F-4D97-AF65-F5344CB8AC3E}">
        <p14:creationId xmlns:p14="http://schemas.microsoft.com/office/powerpoint/2010/main" val="371075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3103563" cy="473075"/>
          </a:xfrm>
          <a:prstGeom prst="rect">
            <a:avLst/>
          </a:prstGeom>
          <a:noFill/>
          <a:ln w="9525">
            <a:noFill/>
            <a:miter lim="800000"/>
            <a:headEnd/>
            <a:tailEnd/>
          </a:ln>
        </p:spPr>
        <p:txBody>
          <a:bodyPr vert="horz" wrap="square" lIns="94915" tIns="47457" rIns="94915" bIns="47457" numCol="1" anchor="t" anchorCtr="0" compatLnSpc="1">
            <a:prstTxWarp prst="textNoShape">
              <a:avLst/>
            </a:prstTxWarp>
          </a:bodyPr>
          <a:lstStyle>
            <a:lvl1pPr defTabSz="949325">
              <a:defRPr sz="1200"/>
            </a:lvl1pPr>
          </a:lstStyle>
          <a:p>
            <a:pPr>
              <a:defRPr/>
            </a:pPr>
            <a:endParaRPr lang="en-GB"/>
          </a:p>
        </p:txBody>
      </p:sp>
      <p:sp>
        <p:nvSpPr>
          <p:cNvPr id="33795" name="Rectangle 3"/>
          <p:cNvSpPr>
            <a:spLocks noGrp="1" noChangeArrowheads="1"/>
          </p:cNvSpPr>
          <p:nvPr>
            <p:ph type="dt" idx="1"/>
          </p:nvPr>
        </p:nvSpPr>
        <p:spPr bwMode="auto">
          <a:xfrm>
            <a:off x="4057650" y="0"/>
            <a:ext cx="3103563" cy="473075"/>
          </a:xfrm>
          <a:prstGeom prst="rect">
            <a:avLst/>
          </a:prstGeom>
          <a:noFill/>
          <a:ln w="9525">
            <a:noFill/>
            <a:miter lim="800000"/>
            <a:headEnd/>
            <a:tailEnd/>
          </a:ln>
        </p:spPr>
        <p:txBody>
          <a:bodyPr vert="horz" wrap="square" lIns="94915" tIns="47457" rIns="94915" bIns="47457" numCol="1" anchor="t" anchorCtr="0" compatLnSpc="1">
            <a:prstTxWarp prst="textNoShape">
              <a:avLst/>
            </a:prstTxWarp>
          </a:bodyPr>
          <a:lstStyle>
            <a:lvl1pPr algn="r" defTabSz="949325">
              <a:defRPr sz="1200"/>
            </a:lvl1pPr>
          </a:lstStyle>
          <a:p>
            <a:pPr>
              <a:defRPr/>
            </a:pPr>
            <a:endParaRPr lang="en-GB"/>
          </a:p>
        </p:txBody>
      </p:sp>
      <p:sp>
        <p:nvSpPr>
          <p:cNvPr id="22532" name="Rectangle 4"/>
          <p:cNvSpPr>
            <a:spLocks noGrp="1" noRot="1" noChangeAspect="1" noChangeArrowheads="1" noTextEdit="1"/>
          </p:cNvSpPr>
          <p:nvPr>
            <p:ph type="sldImg" idx="2"/>
          </p:nvPr>
        </p:nvSpPr>
        <p:spPr bwMode="auto">
          <a:xfrm>
            <a:off x="1219200" y="708025"/>
            <a:ext cx="4724400" cy="35433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7" name="Rectangle 5"/>
          <p:cNvSpPr>
            <a:spLocks noGrp="1" noChangeArrowheads="1"/>
          </p:cNvSpPr>
          <p:nvPr>
            <p:ph type="body" sz="quarter" idx="3"/>
          </p:nvPr>
        </p:nvSpPr>
        <p:spPr bwMode="auto">
          <a:xfrm>
            <a:off x="715963" y="4487863"/>
            <a:ext cx="5730875" cy="4252912"/>
          </a:xfrm>
          <a:prstGeom prst="rect">
            <a:avLst/>
          </a:prstGeom>
          <a:noFill/>
          <a:ln w="9525">
            <a:noFill/>
            <a:miter lim="800000"/>
            <a:headEnd/>
            <a:tailEnd/>
          </a:ln>
        </p:spPr>
        <p:txBody>
          <a:bodyPr vert="horz" wrap="square" lIns="94915" tIns="47457" rIns="94915" bIns="47457"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3798" name="Rectangle 6"/>
          <p:cNvSpPr>
            <a:spLocks noGrp="1" noChangeArrowheads="1"/>
          </p:cNvSpPr>
          <p:nvPr>
            <p:ph type="ftr" sz="quarter" idx="4"/>
          </p:nvPr>
        </p:nvSpPr>
        <p:spPr bwMode="auto">
          <a:xfrm>
            <a:off x="0" y="8974138"/>
            <a:ext cx="3103563" cy="473075"/>
          </a:xfrm>
          <a:prstGeom prst="rect">
            <a:avLst/>
          </a:prstGeom>
          <a:noFill/>
          <a:ln w="9525">
            <a:noFill/>
            <a:miter lim="800000"/>
            <a:headEnd/>
            <a:tailEnd/>
          </a:ln>
        </p:spPr>
        <p:txBody>
          <a:bodyPr vert="horz" wrap="square" lIns="94915" tIns="47457" rIns="94915" bIns="47457" numCol="1" anchor="b" anchorCtr="0" compatLnSpc="1">
            <a:prstTxWarp prst="textNoShape">
              <a:avLst/>
            </a:prstTxWarp>
          </a:bodyPr>
          <a:lstStyle>
            <a:lvl1pPr defTabSz="949325">
              <a:defRPr sz="1200"/>
            </a:lvl1pPr>
          </a:lstStyle>
          <a:p>
            <a:pPr>
              <a:defRPr/>
            </a:pPr>
            <a:endParaRPr lang="en-GB"/>
          </a:p>
        </p:txBody>
      </p:sp>
      <p:sp>
        <p:nvSpPr>
          <p:cNvPr id="33799" name="Rectangle 7"/>
          <p:cNvSpPr>
            <a:spLocks noGrp="1" noChangeArrowheads="1"/>
          </p:cNvSpPr>
          <p:nvPr>
            <p:ph type="sldNum" sz="quarter" idx="5"/>
          </p:nvPr>
        </p:nvSpPr>
        <p:spPr bwMode="auto">
          <a:xfrm>
            <a:off x="4057650" y="8974138"/>
            <a:ext cx="3103563" cy="473075"/>
          </a:xfrm>
          <a:prstGeom prst="rect">
            <a:avLst/>
          </a:prstGeom>
          <a:noFill/>
          <a:ln w="9525">
            <a:noFill/>
            <a:miter lim="800000"/>
            <a:headEnd/>
            <a:tailEnd/>
          </a:ln>
        </p:spPr>
        <p:txBody>
          <a:bodyPr vert="horz" wrap="square" lIns="94915" tIns="47457" rIns="94915" bIns="47457" numCol="1" anchor="b" anchorCtr="0" compatLnSpc="1">
            <a:prstTxWarp prst="textNoShape">
              <a:avLst/>
            </a:prstTxWarp>
          </a:bodyPr>
          <a:lstStyle>
            <a:lvl1pPr algn="r" defTabSz="949325">
              <a:defRPr sz="1200"/>
            </a:lvl1pPr>
          </a:lstStyle>
          <a:p>
            <a:pPr>
              <a:defRPr/>
            </a:pPr>
            <a:fld id="{F336549F-157D-4F6C-87B1-C97297914B67}" type="slidenum">
              <a:rPr lang="en-GB"/>
              <a:pPr>
                <a:defRPr/>
              </a:pPr>
              <a:t>‹#›</a:t>
            </a:fld>
            <a:endParaRPr lang="en-GB"/>
          </a:p>
        </p:txBody>
      </p:sp>
    </p:spTree>
    <p:extLst>
      <p:ext uri="{BB962C8B-B14F-4D97-AF65-F5344CB8AC3E}">
        <p14:creationId xmlns:p14="http://schemas.microsoft.com/office/powerpoint/2010/main" val="6567191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en.wikipedia.org/wiki/Market_If_Touched" TargetMode="External"/><Relationship Id="rId3" Type="http://schemas.openxmlformats.org/officeDocument/2006/relationships/hyperlink" Target="http://en.wikipedia.org/wiki/Order_book" TargetMode="External"/><Relationship Id="rId7" Type="http://schemas.openxmlformats.org/officeDocument/2006/relationships/hyperlink" Target="http://en.wikipedia.org/wiki/Selling_short"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en.wikipedia.org/wiki/Short_selling" TargetMode="External"/><Relationship Id="rId5" Type="http://schemas.openxmlformats.org/officeDocument/2006/relationships/hyperlink" Target="http://en.wikipedia.org/wiki/Over-the-counter_(finance)" TargetMode="External"/><Relationship Id="rId4" Type="http://schemas.openxmlformats.org/officeDocument/2006/relationships/hyperlink" Target="http://en.wikipedia.org/wiki/Stop_price"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pPr>
              <a:defRPr/>
            </a:pPr>
            <a:fld id="{737ADA4B-F216-4FF1-80E8-01FD191018C8}" type="slidenum">
              <a:rPr lang="en-GB"/>
              <a:pPr>
                <a:defRPr/>
              </a:pPr>
              <a:t>8</a:t>
            </a:fld>
            <a:endParaRPr lang="en-GB"/>
          </a:p>
        </p:txBody>
      </p:sp>
      <p:sp>
        <p:nvSpPr>
          <p:cNvPr id="88066" name="Rectangle 2"/>
          <p:cNvSpPr>
            <a:spLocks noGrp="1" noRot="1" noChangeAspect="1" noChangeArrowheads="1" noTextEdit="1"/>
          </p:cNvSpPr>
          <p:nvPr>
            <p:ph type="sldImg"/>
          </p:nvPr>
        </p:nvSpPr>
        <p:spPr>
          <a:xfrm>
            <a:off x="970660" y="710175"/>
            <a:ext cx="5221480" cy="3543300"/>
          </a:xfrm>
          <a:ln/>
        </p:spPr>
      </p:sp>
      <p:sp>
        <p:nvSpPr>
          <p:cNvPr id="88067" name="Rectangle 3"/>
          <p:cNvSpPr>
            <a:spLocks noGrp="1" noChangeArrowheads="1"/>
          </p:cNvSpPr>
          <p:nvPr>
            <p:ph type="body" idx="1"/>
          </p:nvPr>
        </p:nvSpPr>
        <p:spPr>
          <a:xfrm>
            <a:off x="716280" y="4488181"/>
            <a:ext cx="5730240" cy="4250446"/>
          </a:xfrm>
        </p:spPr>
        <p:txBody>
          <a:bodyPr/>
          <a:lstStyle/>
          <a:p>
            <a:endParaRPr lang="en-GB"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xfrm>
            <a:off x="1228725" y="715963"/>
            <a:ext cx="4706938" cy="3530600"/>
          </a:xfrm>
          <a:ln/>
        </p:spPr>
      </p:sp>
      <p:sp>
        <p:nvSpPr>
          <p:cNvPr id="23555" name="Rectangle 3"/>
          <p:cNvSpPr>
            <a:spLocks noGrp="1" noChangeArrowheads="1"/>
          </p:cNvSpPr>
          <p:nvPr>
            <p:ph type="body" idx="1"/>
          </p:nvPr>
        </p:nvSpPr>
        <p:spPr>
          <a:xfrm>
            <a:off x="892175" y="-6364288"/>
            <a:ext cx="5375275" cy="15241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GB" sz="800" b="1" smtClean="0"/>
              <a:t>Market order</a:t>
            </a:r>
          </a:p>
          <a:p>
            <a:pPr>
              <a:lnSpc>
                <a:spcPct val="80000"/>
              </a:lnSpc>
            </a:pPr>
            <a:r>
              <a:rPr lang="en-GB" sz="800" smtClean="0"/>
              <a:t>A </a:t>
            </a:r>
            <a:r>
              <a:rPr lang="en-GB" sz="800" b="1" smtClean="0"/>
              <a:t>market order</a:t>
            </a:r>
            <a:r>
              <a:rPr lang="en-GB" sz="800" smtClean="0"/>
              <a:t> is a buy or sell order to be executed by the broker immediately at current </a:t>
            </a:r>
            <a:r>
              <a:rPr lang="en-GB" sz="800" i="1" smtClean="0"/>
              <a:t>market</a:t>
            </a:r>
            <a:r>
              <a:rPr lang="en-GB" sz="800" smtClean="0"/>
              <a:t> prices. As long as there are willing sellers and buyers, a market order will be filled.</a:t>
            </a:r>
          </a:p>
          <a:p>
            <a:pPr>
              <a:lnSpc>
                <a:spcPct val="80000"/>
              </a:lnSpc>
            </a:pPr>
            <a:r>
              <a:rPr lang="en-GB" sz="800" smtClean="0"/>
              <a:t>A market order is the simplest of the order types. Once the order is placed, the customer has no control over the price at which the transaction is executed. The broker is merely supposed to find the best price available at that time. In fast-moving markets, the price paid or received may be quite different from the last price quoted before the order was entered.</a:t>
            </a:r>
            <a:r>
              <a:rPr lang="en-GB" sz="800" smtClean="0">
                <a:hlinkClick r:id="" action="ppaction://noaction"/>
              </a:rPr>
              <a:t>[1]</a:t>
            </a:r>
            <a:endParaRPr lang="en-GB" sz="800" smtClean="0"/>
          </a:p>
          <a:p>
            <a:pPr>
              <a:lnSpc>
                <a:spcPct val="80000"/>
              </a:lnSpc>
            </a:pPr>
            <a:r>
              <a:rPr lang="en-GB" sz="800" smtClean="0"/>
              <a:t>A market order for a large number of shares may be split by the broker across multiple participants on the other side of the transaction, resulting in different prices for some of the shares.</a:t>
            </a:r>
            <a:endParaRPr lang="en-GB" sz="800" b="1" smtClean="0"/>
          </a:p>
          <a:p>
            <a:pPr>
              <a:lnSpc>
                <a:spcPct val="80000"/>
              </a:lnSpc>
            </a:pPr>
            <a:r>
              <a:rPr lang="en-GB" sz="800" b="1" smtClean="0"/>
              <a:t>Limit order</a:t>
            </a:r>
          </a:p>
          <a:p>
            <a:pPr>
              <a:lnSpc>
                <a:spcPct val="80000"/>
              </a:lnSpc>
            </a:pPr>
            <a:r>
              <a:rPr lang="en-GB" sz="800" smtClean="0"/>
              <a:t>A </a:t>
            </a:r>
            <a:r>
              <a:rPr lang="en-GB" sz="800" b="1" smtClean="0"/>
              <a:t>limit order</a:t>
            </a:r>
            <a:r>
              <a:rPr lang="en-GB" sz="800" smtClean="0"/>
              <a:t> is an order to buy a security at no more (or sell at no less) than a specific price. This gives the customer some control over the price at which the trade is executed, but may prevent the order from being executed ("filled").</a:t>
            </a:r>
            <a:r>
              <a:rPr lang="en-GB" sz="800" smtClean="0">
                <a:hlinkClick r:id="" action="ppaction://noaction"/>
              </a:rPr>
              <a:t>[2]</a:t>
            </a:r>
            <a:endParaRPr lang="en-GB" sz="800" smtClean="0"/>
          </a:p>
          <a:p>
            <a:pPr>
              <a:lnSpc>
                <a:spcPct val="80000"/>
              </a:lnSpc>
            </a:pPr>
            <a:r>
              <a:rPr lang="en-GB" sz="800" smtClean="0"/>
              <a:t>A </a:t>
            </a:r>
            <a:r>
              <a:rPr lang="en-GB" sz="800" i="1" smtClean="0"/>
              <a:t>buy limit order</a:t>
            </a:r>
            <a:r>
              <a:rPr lang="en-GB" sz="800" smtClean="0"/>
              <a:t> can only be executed by the broker at the limit price or lower. For example, if an investor wants to buy a stock but doesn't want to pay more than $20 for the stock, the investor can place a limit order to buy the stock at any price up to $20. By entering a limit order rather than a market order, the investor will not be caught buying the stock at $30 if the price rises sharply.</a:t>
            </a:r>
          </a:p>
          <a:p>
            <a:pPr>
              <a:lnSpc>
                <a:spcPct val="80000"/>
              </a:lnSpc>
            </a:pPr>
            <a:r>
              <a:rPr lang="en-GB" sz="800" smtClean="0"/>
              <a:t>A </a:t>
            </a:r>
            <a:r>
              <a:rPr lang="en-GB" sz="800" i="1" smtClean="0"/>
              <a:t>sell limit order</a:t>
            </a:r>
            <a:r>
              <a:rPr lang="en-GB" sz="800" smtClean="0"/>
              <a:t> can only be executed at the limit price or higher.</a:t>
            </a:r>
          </a:p>
          <a:p>
            <a:pPr>
              <a:lnSpc>
                <a:spcPct val="80000"/>
              </a:lnSpc>
            </a:pPr>
            <a:r>
              <a:rPr lang="en-GB" sz="800" smtClean="0"/>
              <a:t>A limit order to buy may never be executed if the market price surpasses the limit before the order can be filled. Because of the added complexity, some brokerages will charge more for executing a limit order than they would for a market order and may make additional charges if the order goes unfulfilled.</a:t>
            </a:r>
          </a:p>
          <a:p>
            <a:pPr>
              <a:lnSpc>
                <a:spcPct val="80000"/>
              </a:lnSpc>
            </a:pPr>
            <a:r>
              <a:rPr lang="en-GB" sz="800" smtClean="0"/>
              <a:t>Both buy and sell orders can be additionally constrained. Two of the most common additional constraints are Fill Or Kill (FOK) and All Or None (AON). FOK orders are either filled (partially or completely) on the first attempt or canceled outright, while AON orders stipulate that the order must be completely filled or not filled at all (but still held on the </a:t>
            </a:r>
            <a:r>
              <a:rPr lang="en-GB" sz="800" smtClean="0">
                <a:hlinkClick r:id="rId3" tooltip="Order book"/>
              </a:rPr>
              <a:t>order book</a:t>
            </a:r>
            <a:r>
              <a:rPr lang="en-GB" sz="800" smtClean="0"/>
              <a:t> for later execution).</a:t>
            </a:r>
            <a:endParaRPr lang="en-GB" sz="800" b="1" smtClean="0"/>
          </a:p>
          <a:p>
            <a:pPr>
              <a:lnSpc>
                <a:spcPct val="80000"/>
              </a:lnSpc>
            </a:pPr>
            <a:r>
              <a:rPr lang="en-GB" sz="800" b="1" smtClean="0"/>
              <a:t>Time in force</a:t>
            </a:r>
          </a:p>
          <a:p>
            <a:pPr>
              <a:lnSpc>
                <a:spcPct val="80000"/>
              </a:lnSpc>
            </a:pPr>
            <a:r>
              <a:rPr lang="en-GB" sz="800" smtClean="0"/>
              <a:t>A </a:t>
            </a:r>
            <a:r>
              <a:rPr lang="en-GB" sz="800" b="1" smtClean="0"/>
              <a:t>day order</a:t>
            </a:r>
            <a:r>
              <a:rPr lang="en-GB" sz="800" smtClean="0"/>
              <a:t> (the most common) is good only for one day. It is in force from when it is entered to the end of regular trading on the same day. A day order is assumed unless another type is specified.</a:t>
            </a:r>
          </a:p>
          <a:p>
            <a:pPr>
              <a:lnSpc>
                <a:spcPct val="80000"/>
              </a:lnSpc>
            </a:pPr>
            <a:r>
              <a:rPr lang="en-GB" sz="800" smtClean="0"/>
              <a:t>A </a:t>
            </a:r>
            <a:r>
              <a:rPr lang="en-GB" sz="800" b="1" smtClean="0"/>
              <a:t>good-till-cancelled</a:t>
            </a:r>
            <a:r>
              <a:rPr lang="en-GB" sz="800" smtClean="0"/>
              <a:t> order requires a specific cancelling order. It can persist indefinitely (although brokers may set some limit, for example, 90 days). This is good for when the investor wishes to sit on the beach for a few weeks.</a:t>
            </a:r>
          </a:p>
          <a:p>
            <a:pPr>
              <a:lnSpc>
                <a:spcPct val="80000"/>
              </a:lnSpc>
            </a:pPr>
            <a:r>
              <a:rPr lang="en-GB" sz="800" smtClean="0"/>
              <a:t>Most markets have single-price auctions at the beginning ("open") and the end ("close") of regular trading. An order may be specified </a:t>
            </a:r>
            <a:r>
              <a:rPr lang="en-GB" sz="800" b="1" smtClean="0"/>
              <a:t>on the close</a:t>
            </a:r>
            <a:r>
              <a:rPr lang="en-GB" sz="800" smtClean="0"/>
              <a:t> or </a:t>
            </a:r>
            <a:r>
              <a:rPr lang="en-GB" sz="800" b="1" smtClean="0"/>
              <a:t>on the open</a:t>
            </a:r>
            <a:r>
              <a:rPr lang="en-GB" sz="800" smtClean="0"/>
              <a:t>, then it is entered in an auction but has no effect otherwise. There is often some deadline, for example, orders must be in 20 minutes before the auction. They are single-price because all orders, if they transact at all, will transact at the same price, the open price and the close price respectively.</a:t>
            </a:r>
          </a:p>
          <a:p>
            <a:pPr>
              <a:lnSpc>
                <a:spcPct val="80000"/>
              </a:lnSpc>
            </a:pPr>
            <a:r>
              <a:rPr lang="en-GB" sz="800" smtClean="0"/>
              <a:t>Combined with price instructions, this gives </a:t>
            </a:r>
            <a:r>
              <a:rPr lang="en-GB" sz="800" b="1" smtClean="0"/>
              <a:t>market on close</a:t>
            </a:r>
            <a:r>
              <a:rPr lang="en-GB" sz="800" smtClean="0"/>
              <a:t> (MOC), </a:t>
            </a:r>
            <a:r>
              <a:rPr lang="en-GB" sz="800" b="1" smtClean="0"/>
              <a:t>market on open</a:t>
            </a:r>
            <a:r>
              <a:rPr lang="en-GB" sz="800" smtClean="0"/>
              <a:t> (MOO), </a:t>
            </a:r>
            <a:r>
              <a:rPr lang="en-GB" sz="800" b="1" smtClean="0"/>
              <a:t>limit on close</a:t>
            </a:r>
            <a:r>
              <a:rPr lang="en-GB" sz="800" smtClean="0"/>
              <a:t> (LOC), and </a:t>
            </a:r>
            <a:r>
              <a:rPr lang="en-GB" sz="800" b="1" smtClean="0"/>
              <a:t>limit on open</a:t>
            </a:r>
            <a:r>
              <a:rPr lang="en-GB" sz="800" smtClean="0"/>
              <a:t> (LOO). For example, a market-on-open order is guaranteed to get the open price, whatever that is; a buy limit-on-open order will be filled if the open price is lower, will not be filled if the open price is higher, and may or may not be filled if the open price is the same.</a:t>
            </a:r>
            <a:endParaRPr lang="en-GB" sz="800" b="1" smtClean="0"/>
          </a:p>
          <a:p>
            <a:pPr>
              <a:lnSpc>
                <a:spcPct val="80000"/>
              </a:lnSpc>
            </a:pPr>
            <a:r>
              <a:rPr lang="en-GB" sz="800" b="1" smtClean="0"/>
              <a:t>Fill-or-kill</a:t>
            </a:r>
            <a:r>
              <a:rPr lang="en-GB" sz="800" smtClean="0"/>
              <a:t> orders are usually limit orders that must be executed or cancelled immediately.</a:t>
            </a:r>
            <a:endParaRPr lang="en-GB" sz="800" b="1" smtClean="0"/>
          </a:p>
          <a:p>
            <a:pPr>
              <a:lnSpc>
                <a:spcPct val="80000"/>
              </a:lnSpc>
            </a:pPr>
            <a:r>
              <a:rPr lang="en-GB" sz="800" b="1" smtClean="0"/>
              <a:t>Conditional orders</a:t>
            </a:r>
          </a:p>
          <a:p>
            <a:pPr>
              <a:lnSpc>
                <a:spcPct val="80000"/>
              </a:lnSpc>
            </a:pPr>
            <a:r>
              <a:rPr lang="en-GB" sz="800" smtClean="0"/>
              <a:t>A conditional order is any order other than a limit order that requires the broker to check whether a specific condition has been met.</a:t>
            </a:r>
            <a:endParaRPr lang="en-GB" sz="800" b="1" smtClean="0"/>
          </a:p>
          <a:p>
            <a:pPr>
              <a:lnSpc>
                <a:spcPct val="80000"/>
              </a:lnSpc>
            </a:pPr>
            <a:r>
              <a:rPr lang="en-GB" sz="800" b="1" smtClean="0"/>
              <a:t>Stop orders</a:t>
            </a:r>
          </a:p>
          <a:p>
            <a:pPr>
              <a:lnSpc>
                <a:spcPct val="80000"/>
              </a:lnSpc>
            </a:pPr>
            <a:r>
              <a:rPr lang="en-GB" sz="800" smtClean="0"/>
              <a:t>A </a:t>
            </a:r>
            <a:r>
              <a:rPr lang="en-GB" sz="800" b="1" smtClean="0"/>
              <a:t>stop order</a:t>
            </a:r>
            <a:r>
              <a:rPr lang="en-GB" sz="800" smtClean="0"/>
              <a:t> (also </a:t>
            </a:r>
            <a:r>
              <a:rPr lang="en-GB" sz="800" i="1" smtClean="0"/>
              <a:t>stop loss order</a:t>
            </a:r>
            <a:r>
              <a:rPr lang="en-GB" sz="800" smtClean="0"/>
              <a:t>) is an order to buy (or sell) a security once the price of the security has climbed above (or dropped below) a specified </a:t>
            </a:r>
            <a:r>
              <a:rPr lang="en-GB" sz="800" smtClean="0">
                <a:hlinkClick r:id="rId4" tooltip="Stop price"/>
              </a:rPr>
              <a:t>stop price</a:t>
            </a:r>
            <a:r>
              <a:rPr lang="en-GB" sz="800" smtClean="0"/>
              <a:t>. When the specified stop price is reached, the stop order is entered as a </a:t>
            </a:r>
            <a:r>
              <a:rPr lang="en-GB" sz="800" i="1" smtClean="0"/>
              <a:t>market order</a:t>
            </a:r>
            <a:r>
              <a:rPr lang="en-GB" sz="800" smtClean="0"/>
              <a:t> (no limit).</a:t>
            </a:r>
          </a:p>
          <a:p>
            <a:pPr>
              <a:lnSpc>
                <a:spcPct val="80000"/>
              </a:lnSpc>
            </a:pPr>
            <a:r>
              <a:rPr lang="en-GB" sz="800" smtClean="0"/>
              <a:t>With a stop order, the customer does not have to actively monitor how a stock is performing. However, because the order is triggered automatically when the stop price is reached, the stop price could be activated by a short-term fluctuation in a security's price. Once the stop price is reached, the stop order becomes a market order. In a fast-moving market, the price at which the trade is executed may be much different from the stop price. The use of stop orders is much more frequent for stocks, and futures, that trade on an exchange than in the </a:t>
            </a:r>
            <a:r>
              <a:rPr lang="en-GB" sz="800" smtClean="0">
                <a:hlinkClick r:id="rId5" tooltip="Over-the-counter (finance)"/>
              </a:rPr>
              <a:t>over-the-counter (OTC) market</a:t>
            </a:r>
            <a:r>
              <a:rPr lang="en-GB" sz="800" smtClean="0"/>
              <a:t>.</a:t>
            </a:r>
          </a:p>
          <a:p>
            <a:pPr>
              <a:lnSpc>
                <a:spcPct val="80000"/>
              </a:lnSpc>
            </a:pPr>
            <a:r>
              <a:rPr lang="en-GB" sz="800" smtClean="0"/>
              <a:t>A </a:t>
            </a:r>
            <a:r>
              <a:rPr lang="en-GB" sz="800" b="1" smtClean="0"/>
              <a:t>sell stop order</a:t>
            </a:r>
            <a:r>
              <a:rPr lang="en-GB" sz="800" smtClean="0"/>
              <a:t> is an instruction to sell at the best available price after the price goes below the </a:t>
            </a:r>
            <a:r>
              <a:rPr lang="en-GB" sz="800" smtClean="0">
                <a:hlinkClick r:id="rId4" tooltip="Stop price"/>
              </a:rPr>
              <a:t>stop price</a:t>
            </a:r>
            <a:r>
              <a:rPr lang="en-GB" sz="800" smtClean="0"/>
              <a:t>. A sell </a:t>
            </a:r>
            <a:r>
              <a:rPr lang="en-GB" sz="800" smtClean="0">
                <a:hlinkClick r:id="rId4" tooltip="Stop price"/>
              </a:rPr>
              <a:t>stop price</a:t>
            </a:r>
            <a:r>
              <a:rPr lang="en-GB" sz="800" smtClean="0"/>
              <a:t> is always below the current market price. For example, if an investor holds a stock currently valued at $50 and is worried that the value may drop, he/she can place a sell stop order at $40. If the share price drops to $40, the broker will sell the stock at the next available price. This can limit the investor's losses (if the stop price is at or below the purchase price) or lock in some of the investor's profits.</a:t>
            </a:r>
          </a:p>
          <a:p>
            <a:pPr>
              <a:lnSpc>
                <a:spcPct val="80000"/>
              </a:lnSpc>
            </a:pPr>
            <a:r>
              <a:rPr lang="en-GB" sz="800" smtClean="0"/>
              <a:t>A </a:t>
            </a:r>
            <a:r>
              <a:rPr lang="en-GB" sz="800" b="1" smtClean="0"/>
              <a:t>buy stop order</a:t>
            </a:r>
            <a:r>
              <a:rPr lang="en-GB" sz="800" smtClean="0"/>
              <a:t> is typically used to limit a loss (or to protect an existing profit) on a </a:t>
            </a:r>
            <a:r>
              <a:rPr lang="en-GB" sz="800" smtClean="0">
                <a:hlinkClick r:id="rId6" tooltip="Short selling"/>
              </a:rPr>
              <a:t>short sale</a:t>
            </a:r>
            <a:r>
              <a:rPr lang="en-GB" sz="800" smtClean="0"/>
              <a:t>.</a:t>
            </a:r>
            <a:r>
              <a:rPr lang="en-GB" sz="800" smtClean="0">
                <a:hlinkClick r:id="" action="ppaction://noaction"/>
              </a:rPr>
              <a:t>[3]</a:t>
            </a:r>
            <a:r>
              <a:rPr lang="en-GB" sz="800" smtClean="0"/>
              <a:t> A buy </a:t>
            </a:r>
            <a:r>
              <a:rPr lang="en-GB" sz="800" smtClean="0">
                <a:hlinkClick r:id="rId4" tooltip="Stop price"/>
              </a:rPr>
              <a:t>stop price</a:t>
            </a:r>
            <a:r>
              <a:rPr lang="en-GB" sz="800" smtClean="0"/>
              <a:t> is always above the current market price. For example, if an investor sells a stock </a:t>
            </a:r>
            <a:r>
              <a:rPr lang="en-GB" sz="800" smtClean="0">
                <a:hlinkClick r:id="rId7" tooltip="Selling short"/>
              </a:rPr>
              <a:t>short</a:t>
            </a:r>
            <a:r>
              <a:rPr lang="en-GB" sz="800" smtClean="0"/>
              <a:t> hoping the stock price goes down in order to give the borrowed shares back at a lower price (Covering), the investor may use a buy stop order to protect himself against losses if the price goes too high.</a:t>
            </a:r>
          </a:p>
          <a:p>
            <a:pPr>
              <a:lnSpc>
                <a:spcPct val="80000"/>
              </a:lnSpc>
            </a:pPr>
            <a:r>
              <a:rPr lang="en-GB" sz="800" smtClean="0"/>
              <a:t>A </a:t>
            </a:r>
            <a:r>
              <a:rPr lang="en-GB" sz="800" b="1" smtClean="0"/>
              <a:t>stop limit order</a:t>
            </a:r>
            <a:r>
              <a:rPr lang="en-GB" sz="800" smtClean="0"/>
              <a:t> combines the features of a stop order and a limit order. Once the stop price is reached, the stop-limit order becomes a limit order to buy (or to sell) at no more (or less) than a specified price.</a:t>
            </a:r>
            <a:r>
              <a:rPr lang="en-GB" sz="800" smtClean="0">
                <a:hlinkClick r:id="" action="ppaction://noaction"/>
              </a:rPr>
              <a:t>[4]</a:t>
            </a:r>
            <a:r>
              <a:rPr lang="en-GB" sz="800" smtClean="0"/>
              <a:t> As with all limit orders, a stop-limit order will not get filled if the security's price never reaches the specified limit price.</a:t>
            </a:r>
          </a:p>
          <a:p>
            <a:pPr>
              <a:lnSpc>
                <a:spcPct val="80000"/>
              </a:lnSpc>
            </a:pPr>
            <a:r>
              <a:rPr lang="en-GB" sz="800" smtClean="0"/>
              <a:t>A </a:t>
            </a:r>
            <a:r>
              <a:rPr lang="en-GB" sz="800" b="1" smtClean="0"/>
              <a:t>trailing stop order</a:t>
            </a:r>
            <a:r>
              <a:rPr lang="en-GB" sz="800" smtClean="0"/>
              <a:t> is entered with a stop parameter that creates a moving or </a:t>
            </a:r>
            <a:r>
              <a:rPr lang="en-GB" sz="800" i="1" smtClean="0"/>
              <a:t>trailing</a:t>
            </a:r>
            <a:r>
              <a:rPr lang="en-GB" sz="800" smtClean="0"/>
              <a:t> activation price, hence the name. This parameter is entered as a percentage change or actual specific amount of rise (or fall) in the security price. Trailing stop sell orders are used to maximize and protect profit as a stock's price rises and limit losses when its price falls. Trailing stop buy orders are used to maximize profit when a stock's price is falling and limit losses when it is rising.</a:t>
            </a:r>
          </a:p>
          <a:p>
            <a:pPr>
              <a:lnSpc>
                <a:spcPct val="80000"/>
              </a:lnSpc>
            </a:pPr>
            <a:r>
              <a:rPr lang="en-GB" sz="800" smtClean="0"/>
              <a:t>For example, a trader has bought stock ABC at $10.00 and immediately places a trailing stop sell order to sell ABC with a $1.00 trailing stop. This sets the stop price to $9.00. After placing the order, ABC doesn't exceed $10.00 and falls to a low of $9.01. The trailing stop order is not executed because ABC has not fallen $1.00 from $10.00. Later, the stock rises to a high of $15.00 which resets the stop price to $14.00. It then falls to $14.00 ($1.00 from its high of $15.00) and the trailing stop sell order is entered as a market order.</a:t>
            </a:r>
          </a:p>
          <a:p>
            <a:pPr>
              <a:lnSpc>
                <a:spcPct val="80000"/>
              </a:lnSpc>
            </a:pPr>
            <a:r>
              <a:rPr lang="en-GB" sz="800" smtClean="0"/>
              <a:t>A </a:t>
            </a:r>
            <a:r>
              <a:rPr lang="en-GB" sz="800" b="1" smtClean="0"/>
              <a:t>trailing stop limit order</a:t>
            </a:r>
            <a:r>
              <a:rPr lang="en-GB" sz="800" smtClean="0"/>
              <a:t> is similar to a trailing stop order. Instead of selling at market price when triggered, the order becomes a limit order.</a:t>
            </a:r>
            <a:endParaRPr lang="en-GB" sz="800" b="1" smtClean="0"/>
          </a:p>
          <a:p>
            <a:pPr>
              <a:lnSpc>
                <a:spcPct val="80000"/>
              </a:lnSpc>
            </a:pPr>
            <a:endParaRPr lang="en-GB" sz="800" b="1" smtClean="0"/>
          </a:p>
          <a:p>
            <a:pPr>
              <a:lnSpc>
                <a:spcPct val="80000"/>
              </a:lnSpc>
            </a:pPr>
            <a:r>
              <a:rPr lang="en-GB" sz="800" b="1" smtClean="0"/>
              <a:t>Market-if-touched order</a:t>
            </a:r>
          </a:p>
          <a:p>
            <a:pPr lvl="1">
              <a:lnSpc>
                <a:spcPct val="80000"/>
              </a:lnSpc>
            </a:pPr>
            <a:r>
              <a:rPr lang="en-GB" sz="800" i="1" smtClean="0"/>
              <a:t>Main article: </a:t>
            </a:r>
            <a:r>
              <a:rPr lang="en-GB" sz="800" i="1" smtClean="0">
                <a:hlinkClick r:id="rId8" tooltip="Market If Touched"/>
              </a:rPr>
              <a:t>Market If Touched</a:t>
            </a:r>
            <a:endParaRPr lang="en-GB" sz="800" smtClean="0"/>
          </a:p>
          <a:p>
            <a:pPr>
              <a:lnSpc>
                <a:spcPct val="80000"/>
              </a:lnSpc>
            </a:pPr>
            <a:r>
              <a:rPr lang="en-GB" sz="800" smtClean="0"/>
              <a:t>A </a:t>
            </a:r>
            <a:r>
              <a:rPr lang="en-GB" sz="800" b="1" smtClean="0"/>
              <a:t>buy market-if-touched order</a:t>
            </a:r>
            <a:r>
              <a:rPr lang="en-GB" sz="800" smtClean="0"/>
              <a:t> is an order to buy at the best available price, if the market price goes down to the "if touched" level. As soon as this trigger price is touched the order becomes a market buy order.</a:t>
            </a:r>
          </a:p>
          <a:p>
            <a:pPr>
              <a:lnSpc>
                <a:spcPct val="80000"/>
              </a:lnSpc>
            </a:pPr>
            <a:r>
              <a:rPr lang="en-GB" sz="800" smtClean="0"/>
              <a:t>A </a:t>
            </a:r>
            <a:r>
              <a:rPr lang="en-GB" sz="800" b="1" smtClean="0"/>
              <a:t>sell market-if-touched order</a:t>
            </a:r>
            <a:r>
              <a:rPr lang="en-GB" sz="800" smtClean="0"/>
              <a:t> is an order to sell at the best available price, if the market price goes up to the "if touched" level. As soon as this trigger price is touched the order becomes a market sell order.</a:t>
            </a:r>
            <a:endParaRPr lang="en-GB" sz="800" b="1" smtClean="0"/>
          </a:p>
          <a:p>
            <a:pPr>
              <a:lnSpc>
                <a:spcPct val="80000"/>
              </a:lnSpc>
            </a:pPr>
            <a:endParaRPr lang="en-GB" sz="800" b="1" smtClean="0"/>
          </a:p>
          <a:p>
            <a:pPr>
              <a:lnSpc>
                <a:spcPct val="80000"/>
              </a:lnSpc>
            </a:pPr>
            <a:r>
              <a:rPr lang="en-GB" sz="800" b="1" smtClean="0"/>
              <a:t>One cancels other orders</a:t>
            </a:r>
          </a:p>
          <a:p>
            <a:pPr>
              <a:lnSpc>
                <a:spcPct val="80000"/>
              </a:lnSpc>
            </a:pPr>
            <a:r>
              <a:rPr lang="en-GB" sz="800" smtClean="0"/>
              <a:t>One cancels other orders (OCO) are used when the trader wishes to capitalize on only one of two or more possible trading possibilities. For instance, the trader may wish to trade stock ABC at $10.00 or XYZ at $20.00. In this case, they would execute an OCO order composed of two parts: A limit order for ABC at $10.00, and a limit order for XYZ at $20.00. If ABC reaches $10.00, ABC's limit order would be executed, and the XYZ limit order would be canceled.</a:t>
            </a:r>
            <a:endParaRPr lang="en-GB" sz="800" b="1" smtClean="0"/>
          </a:p>
          <a:p>
            <a:pPr>
              <a:lnSpc>
                <a:spcPct val="80000"/>
              </a:lnSpc>
            </a:pPr>
            <a:endParaRPr lang="en-GB" sz="800" b="1" smtClean="0"/>
          </a:p>
          <a:p>
            <a:pPr>
              <a:lnSpc>
                <a:spcPct val="80000"/>
              </a:lnSpc>
            </a:pPr>
            <a:r>
              <a:rPr lang="en-GB" sz="800" b="1" smtClean="0"/>
              <a:t>Tick sensitive orders</a:t>
            </a:r>
          </a:p>
          <a:p>
            <a:pPr>
              <a:lnSpc>
                <a:spcPct val="80000"/>
              </a:lnSpc>
            </a:pPr>
            <a:r>
              <a:rPr lang="en-GB" sz="800" smtClean="0"/>
              <a:t>An uptick is when the last (non-zero) price change is positive, and a downtick is when the last (non-zero) price change is negative. Any tick sensitive instruction can be entered at the trader's option, for example </a:t>
            </a:r>
            <a:r>
              <a:rPr lang="en-GB" sz="800" b="1" smtClean="0"/>
              <a:t>buy on downtick</a:t>
            </a:r>
            <a:r>
              <a:rPr lang="en-GB" sz="800" smtClean="0"/>
              <a:t>, although these orders are rare.</a:t>
            </a:r>
            <a:endParaRPr lang="en-GB" sz="800" b="1" smtClean="0"/>
          </a:p>
          <a:p>
            <a:pPr>
              <a:lnSpc>
                <a:spcPct val="80000"/>
              </a:lnSpc>
            </a:pPr>
            <a:endParaRPr lang="en-GB" sz="800" b="1" smtClean="0"/>
          </a:p>
          <a:p>
            <a:pPr>
              <a:lnSpc>
                <a:spcPct val="80000"/>
              </a:lnSpc>
            </a:pPr>
            <a:r>
              <a:rPr lang="en-GB" sz="800" b="1" smtClean="0"/>
              <a:t>Discretionary order</a:t>
            </a:r>
          </a:p>
          <a:p>
            <a:pPr>
              <a:lnSpc>
                <a:spcPct val="80000"/>
              </a:lnSpc>
            </a:pPr>
            <a:r>
              <a:rPr lang="en-GB" sz="800" smtClean="0"/>
              <a:t>A </a:t>
            </a:r>
            <a:r>
              <a:rPr lang="en-GB" sz="800" b="1" smtClean="0"/>
              <a:t>discretionary order</a:t>
            </a:r>
            <a:r>
              <a:rPr lang="en-GB" sz="800" smtClean="0"/>
              <a:t> is an order that allows the broker to delay the execution at their discretion to try to get a better price. These are sometimes called </a:t>
            </a:r>
            <a:r>
              <a:rPr lang="en-GB" sz="800" b="1" smtClean="0"/>
              <a:t>not held orders</a:t>
            </a:r>
            <a:r>
              <a:rPr lang="en-GB" sz="800" smtClean="0"/>
              <a:t>.</a:t>
            </a:r>
            <a:endParaRPr lang="en-GB" sz="800" b="1" smtClean="0"/>
          </a:p>
          <a:p>
            <a:pPr>
              <a:lnSpc>
                <a:spcPct val="80000"/>
              </a:lnSpc>
            </a:pPr>
            <a:endParaRPr lang="en-GB" sz="800" b="1" smtClean="0"/>
          </a:p>
          <a:p>
            <a:pPr>
              <a:lnSpc>
                <a:spcPct val="80000"/>
              </a:lnSpc>
            </a:pPr>
            <a:r>
              <a:rPr lang="en-GB" sz="800" b="1" smtClean="0"/>
              <a:t>Quantity and display instructions</a:t>
            </a:r>
          </a:p>
          <a:p>
            <a:pPr>
              <a:lnSpc>
                <a:spcPct val="80000"/>
              </a:lnSpc>
            </a:pPr>
            <a:r>
              <a:rPr lang="en-GB" sz="800" smtClean="0"/>
              <a:t>A broker may be instructed not to display the order to the market. For example an "All-or-none" buy limit order is an order to buy at the specified price if another trader is offering to sell the full amount of the order, but otherwise not display the order. A so-called "iceberg order" requires the broker to display only a small part of the order, leaving a large undisplayed quantity "below the surface".</a:t>
            </a:r>
            <a:endParaRPr lang="en-GB" sz="800" b="1" smtClean="0"/>
          </a:p>
          <a:p>
            <a:pPr>
              <a:lnSpc>
                <a:spcPct val="80000"/>
              </a:lnSpc>
            </a:pPr>
            <a:endParaRPr lang="en-GB" sz="800" b="1" smtClean="0"/>
          </a:p>
          <a:p>
            <a:pPr>
              <a:lnSpc>
                <a:spcPct val="80000"/>
              </a:lnSpc>
            </a:pPr>
            <a:r>
              <a:rPr lang="en-GB" sz="800" b="1" smtClean="0"/>
              <a:t>Electronic markets</a:t>
            </a:r>
          </a:p>
          <a:p>
            <a:pPr>
              <a:lnSpc>
                <a:spcPct val="80000"/>
              </a:lnSpc>
            </a:pPr>
            <a:r>
              <a:rPr lang="en-GB" sz="800" smtClean="0"/>
              <a:t>All of the above orders could be entered into an electronic market, but simple market and limit orders are generally encouraged by order priority rules. Market orders are given greatest priority, followed by limit orders. If a limit order has priority it is the next trade that will be executed at the limit price. Simple limit orders are generally given high priority, based only on a first-come-first-served rule. Conditional orders are generally given priority based on the time the condition is met. "Iceberg orders" and "dark pool orders" (which are not displayed) are given lower priority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xfrm>
            <a:off x="1230313" y="717550"/>
            <a:ext cx="4703762" cy="3527425"/>
          </a:xfrm>
          <a:ln/>
        </p:spPr>
      </p:sp>
      <p:sp>
        <p:nvSpPr>
          <p:cNvPr id="24579" name="Rectangle 3"/>
          <p:cNvSpPr>
            <a:spLocks noGrp="1" noChangeArrowheads="1"/>
          </p:cNvSpPr>
          <p:nvPr>
            <p:ph type="body" idx="1"/>
          </p:nvPr>
        </p:nvSpPr>
        <p:spPr>
          <a:xfrm>
            <a:off x="892175" y="-6364288"/>
            <a:ext cx="5375275" cy="258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1230313" y="717550"/>
            <a:ext cx="4703762" cy="3527425"/>
          </a:xfrm>
          <a:ln/>
        </p:spPr>
      </p:sp>
      <p:sp>
        <p:nvSpPr>
          <p:cNvPr id="25603" name="Rectangle 3"/>
          <p:cNvSpPr>
            <a:spLocks noGrp="1" noChangeArrowheads="1"/>
          </p:cNvSpPr>
          <p:nvPr>
            <p:ph type="body" idx="1"/>
          </p:nvPr>
        </p:nvSpPr>
        <p:spPr>
          <a:xfrm>
            <a:off x="892175" y="-6364288"/>
            <a:ext cx="5375275" cy="258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xfrm>
            <a:off x="1230313" y="717550"/>
            <a:ext cx="4703762" cy="3527425"/>
          </a:xfrm>
          <a:ln/>
        </p:spPr>
      </p:sp>
      <p:sp>
        <p:nvSpPr>
          <p:cNvPr id="26627" name="Rectangle 3"/>
          <p:cNvSpPr>
            <a:spLocks noGrp="1" noChangeArrowheads="1"/>
          </p:cNvSpPr>
          <p:nvPr>
            <p:ph type="body" idx="1"/>
          </p:nvPr>
        </p:nvSpPr>
        <p:spPr>
          <a:xfrm>
            <a:off x="892175" y="-6364288"/>
            <a:ext cx="5375275" cy="258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p:spPr>
        <p:txBody>
          <a:bodyPr lIns="91566" tIns="45783" rIns="91566" bIns="45783"/>
          <a:lstStyle/>
          <a:p>
            <a:pPr eaLnBrk="1" hangingPunct="1">
              <a:spcBef>
                <a:spcPct val="0"/>
              </a:spcBef>
            </a:pPr>
            <a:r>
              <a:rPr lang="en-GB" smtClean="0"/>
              <a:t>Here is a high-level overview of the platform. At the top in the yellow box, there are connectors to various data sources. Those bring data from each source into the platform. In the middle of all the components we have a messaging system which is used to send data around the platform. At the bottom, in the green box is the data storage and aggregation system, and at the bottom on the right, in the blue box, is the simulation environment where simulations and models can be uploaded and run. There is also an adapter which provides UCL’s existing ATRADE platform with data. ATRADE is an algorithmic trading platform for those that haven’t heard of it and this connection potentially allows trades to made based on social data, but that’s just one use of the system.</a:t>
            </a:r>
          </a:p>
          <a:p>
            <a:pPr eaLnBrk="1" hangingPunct="1">
              <a:spcBef>
                <a:spcPct val="0"/>
              </a:spcBef>
            </a:pPr>
            <a:endParaRPr lang="en-GB" smtClean="0"/>
          </a:p>
          <a:p>
            <a:pPr eaLnBrk="1" hangingPunct="1">
              <a:spcBef>
                <a:spcPct val="0"/>
              </a:spcBef>
            </a:pPr>
            <a:r>
              <a:rPr lang="en-GB" smtClean="0"/>
              <a:t>Everything within the dotted line is what we have build as part of this project. That is, connectors for Twitter, Facebook, RSS feeds, a scraper for webpages which don’t have an RSS feed and the messaging system. The other areas outside of the dotted line are being worked on by people outside of the group project. The area in red shows connectors to data sources that are planned for future implementation.</a:t>
            </a:r>
          </a:p>
          <a:p>
            <a:pPr eaLnBrk="1" hangingPunct="1">
              <a:spcBef>
                <a:spcPct val="0"/>
              </a:spcBef>
            </a:pPr>
            <a:endParaRPr lang="en-GB" smtClean="0"/>
          </a:p>
          <a:p>
            <a:pPr eaLnBrk="1" hangingPunct="1">
              <a:spcBef>
                <a:spcPct val="0"/>
              </a:spcBef>
            </a:pPr>
            <a:r>
              <a:rPr lang="en-GB" smtClean="0"/>
              <a:t>I don’t have time to go into every component so I’ll tell you about our Twitter connector, as that is the most high volume source that we use, and the messaging system which has to transport all of the data through the platform.</a:t>
            </a:r>
          </a:p>
        </p:txBody>
      </p:sp>
      <p:sp>
        <p:nvSpPr>
          <p:cNvPr id="27652" name="Slide Number Placeholder 3"/>
          <p:cNvSpPr txBox="1">
            <a:spLocks noGrp="1"/>
          </p:cNvSpPr>
          <p:nvPr/>
        </p:nvSpPr>
        <p:spPr bwMode="auto">
          <a:xfrm>
            <a:off x="4056467" y="8975831"/>
            <a:ext cx="3104661" cy="471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66" tIns="45783" rIns="91566" bIns="45783"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E9BCAC-5EC1-4728-9842-F7587B278CA5}" type="slidenum">
              <a:rPr lang="en-GB" sz="1200"/>
              <a:pPr algn="r" eaLnBrk="1" hangingPunct="1"/>
              <a:t>36</a:t>
            </a:fld>
            <a:endParaRPr lang="en-GB" sz="12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7" descr="MidBlue102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5"/>
          <p:cNvSpPr>
            <a:spLocks noChangeArrowheads="1"/>
          </p:cNvSpPr>
          <p:nvPr userDrawn="1"/>
        </p:nvSpPr>
        <p:spPr bwMode="auto">
          <a:xfrm>
            <a:off x="0" y="0"/>
            <a:ext cx="1495425" cy="0"/>
          </a:xfrm>
          <a:prstGeom prst="rect">
            <a:avLst/>
          </a:prstGeom>
          <a:noFill/>
          <a:ln w="9525">
            <a:noFill/>
            <a:miter lim="800000"/>
            <a:headEnd/>
            <a:tailEnd/>
          </a:ln>
        </p:spPr>
        <p:txBody>
          <a:bodyPr wrap="none" anchor="ctr">
            <a:spAutoFit/>
          </a:bodyPr>
          <a:lstStyle/>
          <a:p>
            <a:pPr>
              <a:defRPr/>
            </a:pPr>
            <a:endParaRPr lang="en-GB"/>
          </a:p>
        </p:txBody>
      </p:sp>
      <p:sp>
        <p:nvSpPr>
          <p:cNvPr id="6" name="Rectangle 27"/>
          <p:cNvSpPr>
            <a:spLocks noChangeArrowheads="1"/>
          </p:cNvSpPr>
          <p:nvPr userDrawn="1"/>
        </p:nvSpPr>
        <p:spPr bwMode="auto">
          <a:xfrm>
            <a:off x="0" y="0"/>
            <a:ext cx="1044575" cy="0"/>
          </a:xfrm>
          <a:prstGeom prst="rect">
            <a:avLst/>
          </a:prstGeom>
          <a:noFill/>
          <a:ln w="9525">
            <a:noFill/>
            <a:miter lim="800000"/>
            <a:headEnd/>
            <a:tailEnd/>
          </a:ln>
        </p:spPr>
        <p:txBody>
          <a:bodyPr wrap="none" anchor="ctr">
            <a:spAutoFit/>
          </a:bodyPr>
          <a:lstStyle/>
          <a:p>
            <a:pPr>
              <a:defRPr/>
            </a:pPr>
            <a:endParaRPr lang="en-GB"/>
          </a:p>
        </p:txBody>
      </p:sp>
      <p:sp>
        <p:nvSpPr>
          <p:cNvPr id="7" name="Rectangle 29"/>
          <p:cNvSpPr>
            <a:spLocks noChangeArrowheads="1"/>
          </p:cNvSpPr>
          <p:nvPr userDrawn="1"/>
        </p:nvSpPr>
        <p:spPr bwMode="auto">
          <a:xfrm>
            <a:off x="0" y="0"/>
            <a:ext cx="950913" cy="0"/>
          </a:xfrm>
          <a:prstGeom prst="rect">
            <a:avLst/>
          </a:prstGeom>
          <a:noFill/>
          <a:ln w="9525">
            <a:noFill/>
            <a:miter lim="800000"/>
            <a:headEnd/>
            <a:tailEnd/>
          </a:ln>
        </p:spPr>
        <p:txBody>
          <a:bodyPr wrap="none" anchor="ctr">
            <a:spAutoFit/>
          </a:bodyPr>
          <a:lstStyle/>
          <a:p>
            <a:pPr>
              <a:defRPr/>
            </a:pPr>
            <a:endParaRPr lang="en-GB"/>
          </a:p>
        </p:txBody>
      </p:sp>
      <p:sp>
        <p:nvSpPr>
          <p:cNvPr id="8" name="Rectangle 31"/>
          <p:cNvSpPr>
            <a:spLocks noChangeArrowheads="1"/>
          </p:cNvSpPr>
          <p:nvPr userDrawn="1"/>
        </p:nvSpPr>
        <p:spPr bwMode="auto">
          <a:xfrm>
            <a:off x="0" y="0"/>
            <a:ext cx="1246188" cy="0"/>
          </a:xfrm>
          <a:prstGeom prst="rect">
            <a:avLst/>
          </a:prstGeom>
          <a:noFill/>
          <a:ln w="9525">
            <a:noFill/>
            <a:miter lim="800000"/>
            <a:headEnd/>
            <a:tailEnd/>
          </a:ln>
        </p:spPr>
        <p:txBody>
          <a:bodyPr wrap="none" anchor="ctr">
            <a:spAutoFit/>
          </a:bodyPr>
          <a:lstStyle/>
          <a:p>
            <a:pPr>
              <a:defRPr/>
            </a:pPr>
            <a:endParaRPr lang="en-GB"/>
          </a:p>
        </p:txBody>
      </p:sp>
      <p:sp>
        <p:nvSpPr>
          <p:cNvPr id="9" name="Rectangle 33"/>
          <p:cNvSpPr>
            <a:spLocks noChangeArrowheads="1"/>
          </p:cNvSpPr>
          <p:nvPr userDrawn="1"/>
        </p:nvSpPr>
        <p:spPr bwMode="auto">
          <a:xfrm>
            <a:off x="0" y="0"/>
            <a:ext cx="1601788" cy="0"/>
          </a:xfrm>
          <a:prstGeom prst="rect">
            <a:avLst/>
          </a:prstGeom>
          <a:noFill/>
          <a:ln w="9525">
            <a:noFill/>
            <a:miter lim="800000"/>
            <a:headEnd/>
            <a:tailEnd/>
          </a:ln>
        </p:spPr>
        <p:txBody>
          <a:bodyPr wrap="none" anchor="ctr">
            <a:spAutoFit/>
          </a:bodyPr>
          <a:lstStyle/>
          <a:p>
            <a:pPr>
              <a:defRPr/>
            </a:pPr>
            <a:endParaRPr lang="en-GB"/>
          </a:p>
        </p:txBody>
      </p:sp>
      <p:sp>
        <p:nvSpPr>
          <p:cNvPr id="10" name="Rectangle 35"/>
          <p:cNvSpPr>
            <a:spLocks noChangeArrowheads="1"/>
          </p:cNvSpPr>
          <p:nvPr userDrawn="1"/>
        </p:nvSpPr>
        <p:spPr bwMode="auto">
          <a:xfrm>
            <a:off x="0" y="0"/>
            <a:ext cx="1068388" cy="0"/>
          </a:xfrm>
          <a:prstGeom prst="rect">
            <a:avLst/>
          </a:prstGeom>
          <a:noFill/>
          <a:ln w="9525">
            <a:noFill/>
            <a:miter lim="800000"/>
            <a:headEnd/>
            <a:tailEnd/>
          </a:ln>
        </p:spPr>
        <p:txBody>
          <a:bodyPr wrap="none" anchor="ctr">
            <a:spAutoFit/>
          </a:bodyPr>
          <a:lstStyle/>
          <a:p>
            <a:pPr>
              <a:defRPr/>
            </a:pPr>
            <a:endParaRPr lang="en-GB"/>
          </a:p>
        </p:txBody>
      </p:sp>
      <p:sp>
        <p:nvSpPr>
          <p:cNvPr id="11" name="Rectangle 37"/>
          <p:cNvSpPr>
            <a:spLocks noChangeArrowheads="1"/>
          </p:cNvSpPr>
          <p:nvPr userDrawn="1"/>
        </p:nvSpPr>
        <p:spPr bwMode="auto">
          <a:xfrm>
            <a:off x="0" y="0"/>
            <a:ext cx="1739900" cy="0"/>
          </a:xfrm>
          <a:prstGeom prst="rect">
            <a:avLst/>
          </a:prstGeom>
          <a:noFill/>
          <a:ln w="9525">
            <a:noFill/>
            <a:miter lim="800000"/>
            <a:headEnd/>
            <a:tailEnd/>
          </a:ln>
        </p:spPr>
        <p:txBody>
          <a:bodyPr wrap="none" anchor="ctr">
            <a:spAutoFit/>
          </a:bodyPr>
          <a:lstStyle/>
          <a:p>
            <a:pPr>
              <a:defRPr/>
            </a:pPr>
            <a:endParaRPr lang="en-GB"/>
          </a:p>
        </p:txBody>
      </p:sp>
      <p:sp>
        <p:nvSpPr>
          <p:cNvPr id="12" name="Rectangle 61"/>
          <p:cNvSpPr>
            <a:spLocks noChangeArrowheads="1"/>
          </p:cNvSpPr>
          <p:nvPr userDrawn="1"/>
        </p:nvSpPr>
        <p:spPr bwMode="auto">
          <a:xfrm>
            <a:off x="0" y="3232150"/>
            <a:ext cx="1303338" cy="0"/>
          </a:xfrm>
          <a:prstGeom prst="rect">
            <a:avLst/>
          </a:prstGeom>
          <a:noFill/>
          <a:ln w="9525">
            <a:noFill/>
            <a:miter lim="800000"/>
            <a:headEnd/>
            <a:tailEnd/>
          </a:ln>
        </p:spPr>
        <p:txBody>
          <a:bodyPr wrap="none" anchor="ctr">
            <a:spAutoFit/>
          </a:bodyPr>
          <a:lstStyle/>
          <a:p>
            <a:pPr>
              <a:defRPr/>
            </a:pPr>
            <a:endParaRPr lang="en-GB"/>
          </a:p>
        </p:txBody>
      </p:sp>
      <p:sp>
        <p:nvSpPr>
          <p:cNvPr id="13" name="Rectangle 63"/>
          <p:cNvSpPr>
            <a:spLocks noChangeArrowheads="1"/>
          </p:cNvSpPr>
          <p:nvPr userDrawn="1"/>
        </p:nvSpPr>
        <p:spPr bwMode="auto">
          <a:xfrm>
            <a:off x="0" y="3232150"/>
            <a:ext cx="1404938" cy="0"/>
          </a:xfrm>
          <a:prstGeom prst="rect">
            <a:avLst/>
          </a:prstGeom>
          <a:noFill/>
          <a:ln w="9525">
            <a:noFill/>
            <a:miter lim="800000"/>
            <a:headEnd/>
            <a:tailEnd/>
          </a:ln>
        </p:spPr>
        <p:txBody>
          <a:bodyPr wrap="none" anchor="ctr">
            <a:spAutoFit/>
          </a:bodyPr>
          <a:lstStyle/>
          <a:p>
            <a:pPr>
              <a:defRPr/>
            </a:pPr>
            <a:endParaRPr lang="en-GB"/>
          </a:p>
        </p:txBody>
      </p:sp>
      <p:sp>
        <p:nvSpPr>
          <p:cNvPr id="14" name="Rectangle 65"/>
          <p:cNvSpPr>
            <a:spLocks noChangeArrowheads="1"/>
          </p:cNvSpPr>
          <p:nvPr userDrawn="1"/>
        </p:nvSpPr>
        <p:spPr bwMode="auto">
          <a:xfrm>
            <a:off x="0" y="3232150"/>
            <a:ext cx="1319213" cy="0"/>
          </a:xfrm>
          <a:prstGeom prst="rect">
            <a:avLst/>
          </a:prstGeom>
          <a:noFill/>
          <a:ln w="9525">
            <a:noFill/>
            <a:miter lim="800000"/>
            <a:headEnd/>
            <a:tailEnd/>
          </a:ln>
        </p:spPr>
        <p:txBody>
          <a:bodyPr wrap="none" anchor="ctr">
            <a:spAutoFit/>
          </a:bodyPr>
          <a:lstStyle/>
          <a:p>
            <a:pPr>
              <a:defRPr/>
            </a:pPr>
            <a:endParaRPr lang="en-GB"/>
          </a:p>
        </p:txBody>
      </p:sp>
      <p:sp>
        <p:nvSpPr>
          <p:cNvPr id="15" name="Rectangle 67"/>
          <p:cNvSpPr>
            <a:spLocks noChangeArrowheads="1"/>
          </p:cNvSpPr>
          <p:nvPr userDrawn="1"/>
        </p:nvSpPr>
        <p:spPr bwMode="auto">
          <a:xfrm>
            <a:off x="0" y="3232150"/>
            <a:ext cx="1044575" cy="0"/>
          </a:xfrm>
          <a:prstGeom prst="rect">
            <a:avLst/>
          </a:prstGeom>
          <a:noFill/>
          <a:ln w="9525">
            <a:noFill/>
            <a:miter lim="800000"/>
            <a:headEnd/>
            <a:tailEnd/>
          </a:ln>
        </p:spPr>
        <p:txBody>
          <a:bodyPr wrap="none" anchor="ctr">
            <a:spAutoFit/>
          </a:bodyPr>
          <a:lstStyle/>
          <a:p>
            <a:pPr>
              <a:defRPr/>
            </a:pPr>
            <a:endParaRPr lang="en-GB"/>
          </a:p>
        </p:txBody>
      </p:sp>
      <p:sp>
        <p:nvSpPr>
          <p:cNvPr id="16" name="Rectangle 69"/>
          <p:cNvSpPr>
            <a:spLocks noChangeArrowheads="1"/>
          </p:cNvSpPr>
          <p:nvPr userDrawn="1"/>
        </p:nvSpPr>
        <p:spPr bwMode="auto">
          <a:xfrm>
            <a:off x="0" y="3232150"/>
            <a:ext cx="1450975" cy="0"/>
          </a:xfrm>
          <a:prstGeom prst="rect">
            <a:avLst/>
          </a:prstGeom>
          <a:noFill/>
          <a:ln w="9525">
            <a:noFill/>
            <a:miter lim="800000"/>
            <a:headEnd/>
            <a:tailEnd/>
          </a:ln>
        </p:spPr>
        <p:txBody>
          <a:bodyPr wrap="none" anchor="ctr">
            <a:spAutoFit/>
          </a:bodyPr>
          <a:lstStyle/>
          <a:p>
            <a:pPr>
              <a:defRPr/>
            </a:pPr>
            <a:endParaRPr lang="en-GB"/>
          </a:p>
        </p:txBody>
      </p:sp>
      <p:sp>
        <p:nvSpPr>
          <p:cNvPr id="17" name="Rectangle 71"/>
          <p:cNvSpPr>
            <a:spLocks noChangeArrowheads="1"/>
          </p:cNvSpPr>
          <p:nvPr userDrawn="1"/>
        </p:nvSpPr>
        <p:spPr bwMode="auto">
          <a:xfrm>
            <a:off x="0" y="3232150"/>
            <a:ext cx="1289050" cy="0"/>
          </a:xfrm>
          <a:prstGeom prst="rect">
            <a:avLst/>
          </a:prstGeom>
          <a:noFill/>
          <a:ln w="9525">
            <a:noFill/>
            <a:miter lim="800000"/>
            <a:headEnd/>
            <a:tailEnd/>
          </a:ln>
        </p:spPr>
        <p:txBody>
          <a:bodyPr wrap="none" anchor="ctr">
            <a:spAutoFit/>
          </a:bodyPr>
          <a:lstStyle/>
          <a:p>
            <a:pPr>
              <a:defRPr/>
            </a:pPr>
            <a:endParaRPr lang="en-GB"/>
          </a:p>
        </p:txBody>
      </p:sp>
      <p:sp>
        <p:nvSpPr>
          <p:cNvPr id="18" name="Rectangle 73"/>
          <p:cNvSpPr>
            <a:spLocks noChangeArrowheads="1"/>
          </p:cNvSpPr>
          <p:nvPr userDrawn="1"/>
        </p:nvSpPr>
        <p:spPr bwMode="auto">
          <a:xfrm>
            <a:off x="0" y="3232150"/>
            <a:ext cx="1333500" cy="0"/>
          </a:xfrm>
          <a:prstGeom prst="rect">
            <a:avLst/>
          </a:prstGeom>
          <a:noFill/>
          <a:ln w="9525">
            <a:noFill/>
            <a:miter lim="800000"/>
            <a:headEnd/>
            <a:tailEnd/>
          </a:ln>
        </p:spPr>
        <p:txBody>
          <a:bodyPr wrap="none" anchor="ctr">
            <a:spAutoFit/>
          </a:bodyPr>
          <a:lstStyle/>
          <a:p>
            <a:pPr>
              <a:defRPr/>
            </a:pPr>
            <a:endParaRPr lang="en-GB"/>
          </a:p>
        </p:txBody>
      </p:sp>
      <p:sp>
        <p:nvSpPr>
          <p:cNvPr id="19" name="Rectangle 97"/>
          <p:cNvSpPr>
            <a:spLocks noChangeArrowheads="1"/>
          </p:cNvSpPr>
          <p:nvPr userDrawn="1"/>
        </p:nvSpPr>
        <p:spPr bwMode="auto">
          <a:xfrm>
            <a:off x="0" y="3224213"/>
            <a:ext cx="1198563" cy="0"/>
          </a:xfrm>
          <a:prstGeom prst="rect">
            <a:avLst/>
          </a:prstGeom>
          <a:noFill/>
          <a:ln w="9525">
            <a:noFill/>
            <a:miter lim="800000"/>
            <a:headEnd/>
            <a:tailEnd/>
          </a:ln>
        </p:spPr>
        <p:txBody>
          <a:bodyPr wrap="none" anchor="ctr">
            <a:spAutoFit/>
          </a:bodyPr>
          <a:lstStyle/>
          <a:p>
            <a:pPr>
              <a:defRPr/>
            </a:pPr>
            <a:endParaRPr lang="en-GB"/>
          </a:p>
        </p:txBody>
      </p:sp>
      <p:sp>
        <p:nvSpPr>
          <p:cNvPr id="20" name="Rectangle 99"/>
          <p:cNvSpPr>
            <a:spLocks noChangeArrowheads="1"/>
          </p:cNvSpPr>
          <p:nvPr userDrawn="1"/>
        </p:nvSpPr>
        <p:spPr bwMode="auto">
          <a:xfrm>
            <a:off x="0" y="3224213"/>
            <a:ext cx="1362075" cy="0"/>
          </a:xfrm>
          <a:prstGeom prst="rect">
            <a:avLst/>
          </a:prstGeom>
          <a:noFill/>
          <a:ln w="9525">
            <a:noFill/>
            <a:miter lim="800000"/>
            <a:headEnd/>
            <a:tailEnd/>
          </a:ln>
        </p:spPr>
        <p:txBody>
          <a:bodyPr wrap="none" anchor="ctr">
            <a:spAutoFit/>
          </a:bodyPr>
          <a:lstStyle/>
          <a:p>
            <a:pPr>
              <a:defRPr/>
            </a:pPr>
            <a:endParaRPr lang="en-GB"/>
          </a:p>
        </p:txBody>
      </p:sp>
      <p:sp>
        <p:nvSpPr>
          <p:cNvPr id="21" name="Rectangle 101"/>
          <p:cNvSpPr>
            <a:spLocks noChangeArrowheads="1"/>
          </p:cNvSpPr>
          <p:nvPr userDrawn="1"/>
        </p:nvSpPr>
        <p:spPr bwMode="auto">
          <a:xfrm>
            <a:off x="0" y="3224213"/>
            <a:ext cx="1144588" cy="0"/>
          </a:xfrm>
          <a:prstGeom prst="rect">
            <a:avLst/>
          </a:prstGeom>
          <a:noFill/>
          <a:ln w="9525">
            <a:noFill/>
            <a:miter lim="800000"/>
            <a:headEnd/>
            <a:tailEnd/>
          </a:ln>
        </p:spPr>
        <p:txBody>
          <a:bodyPr wrap="none" anchor="ctr">
            <a:spAutoFit/>
          </a:bodyPr>
          <a:lstStyle/>
          <a:p>
            <a:pPr>
              <a:defRPr/>
            </a:pPr>
            <a:endParaRPr lang="en-GB"/>
          </a:p>
        </p:txBody>
      </p:sp>
      <p:sp>
        <p:nvSpPr>
          <p:cNvPr id="22" name="Rectangle 103"/>
          <p:cNvSpPr>
            <a:spLocks noChangeArrowheads="1"/>
          </p:cNvSpPr>
          <p:nvPr userDrawn="1"/>
        </p:nvSpPr>
        <p:spPr bwMode="auto">
          <a:xfrm>
            <a:off x="0" y="3224213"/>
            <a:ext cx="1333500" cy="0"/>
          </a:xfrm>
          <a:prstGeom prst="rect">
            <a:avLst/>
          </a:prstGeom>
          <a:noFill/>
          <a:ln w="9525">
            <a:noFill/>
            <a:miter lim="800000"/>
            <a:headEnd/>
            <a:tailEnd/>
          </a:ln>
        </p:spPr>
        <p:txBody>
          <a:bodyPr wrap="none" anchor="ctr">
            <a:spAutoFit/>
          </a:bodyPr>
          <a:lstStyle/>
          <a:p>
            <a:pPr>
              <a:defRPr/>
            </a:pPr>
            <a:endParaRPr lang="en-GB"/>
          </a:p>
        </p:txBody>
      </p:sp>
      <p:sp>
        <p:nvSpPr>
          <p:cNvPr id="23" name="Rectangle 105"/>
          <p:cNvSpPr>
            <a:spLocks noChangeArrowheads="1"/>
          </p:cNvSpPr>
          <p:nvPr userDrawn="1"/>
        </p:nvSpPr>
        <p:spPr bwMode="auto">
          <a:xfrm>
            <a:off x="0" y="3224213"/>
            <a:ext cx="1350963" cy="0"/>
          </a:xfrm>
          <a:prstGeom prst="rect">
            <a:avLst/>
          </a:prstGeom>
          <a:noFill/>
          <a:ln w="9525">
            <a:noFill/>
            <a:miter lim="800000"/>
            <a:headEnd/>
            <a:tailEnd/>
          </a:ln>
        </p:spPr>
        <p:txBody>
          <a:bodyPr wrap="none" anchor="ctr">
            <a:spAutoFit/>
          </a:bodyPr>
          <a:lstStyle/>
          <a:p>
            <a:pPr>
              <a:defRPr/>
            </a:pPr>
            <a:endParaRPr lang="en-GB"/>
          </a:p>
        </p:txBody>
      </p:sp>
      <p:sp>
        <p:nvSpPr>
          <p:cNvPr id="24" name="Rectangle 107"/>
          <p:cNvSpPr>
            <a:spLocks noChangeArrowheads="1"/>
          </p:cNvSpPr>
          <p:nvPr userDrawn="1"/>
        </p:nvSpPr>
        <p:spPr bwMode="auto">
          <a:xfrm>
            <a:off x="0" y="3224213"/>
            <a:ext cx="1406525" cy="0"/>
          </a:xfrm>
          <a:prstGeom prst="rect">
            <a:avLst/>
          </a:prstGeom>
          <a:noFill/>
          <a:ln w="9525">
            <a:noFill/>
            <a:miter lim="800000"/>
            <a:headEnd/>
            <a:tailEnd/>
          </a:ln>
        </p:spPr>
        <p:txBody>
          <a:bodyPr wrap="none" anchor="ctr">
            <a:spAutoFit/>
          </a:bodyPr>
          <a:lstStyle/>
          <a:p>
            <a:pPr>
              <a:defRPr/>
            </a:pPr>
            <a:endParaRPr lang="en-GB"/>
          </a:p>
        </p:txBody>
      </p:sp>
      <p:sp>
        <p:nvSpPr>
          <p:cNvPr id="25" name="Rectangle 109"/>
          <p:cNvSpPr>
            <a:spLocks noChangeArrowheads="1"/>
          </p:cNvSpPr>
          <p:nvPr userDrawn="1"/>
        </p:nvSpPr>
        <p:spPr bwMode="auto">
          <a:xfrm>
            <a:off x="0" y="3224213"/>
            <a:ext cx="1347788" cy="0"/>
          </a:xfrm>
          <a:prstGeom prst="rect">
            <a:avLst/>
          </a:prstGeom>
          <a:noFill/>
          <a:ln w="9525">
            <a:noFill/>
            <a:miter lim="800000"/>
            <a:headEnd/>
            <a:tailEnd/>
          </a:ln>
        </p:spPr>
        <p:txBody>
          <a:bodyPr wrap="none" anchor="ctr">
            <a:spAutoFit/>
          </a:bodyPr>
          <a:lstStyle/>
          <a:p>
            <a:pPr>
              <a:defRPr/>
            </a:pPr>
            <a:endParaRPr lang="en-GB"/>
          </a:p>
        </p:txBody>
      </p:sp>
      <p:sp>
        <p:nvSpPr>
          <p:cNvPr id="26" name="Rectangle 130"/>
          <p:cNvSpPr>
            <a:spLocks noChangeArrowheads="1"/>
          </p:cNvSpPr>
          <p:nvPr userDrawn="1"/>
        </p:nvSpPr>
        <p:spPr bwMode="auto">
          <a:xfrm>
            <a:off x="0" y="3228975"/>
            <a:ext cx="1198563" cy="0"/>
          </a:xfrm>
          <a:prstGeom prst="rect">
            <a:avLst/>
          </a:prstGeom>
          <a:noFill/>
          <a:ln w="9525">
            <a:noFill/>
            <a:miter lim="800000"/>
            <a:headEnd/>
            <a:tailEnd/>
          </a:ln>
        </p:spPr>
        <p:txBody>
          <a:bodyPr wrap="none" anchor="ctr">
            <a:spAutoFit/>
          </a:bodyPr>
          <a:lstStyle/>
          <a:p>
            <a:pPr>
              <a:defRPr/>
            </a:pPr>
            <a:endParaRPr lang="en-GB"/>
          </a:p>
        </p:txBody>
      </p:sp>
      <p:sp>
        <p:nvSpPr>
          <p:cNvPr id="27" name="Rectangle 132"/>
          <p:cNvSpPr>
            <a:spLocks noChangeArrowheads="1"/>
          </p:cNvSpPr>
          <p:nvPr userDrawn="1"/>
        </p:nvSpPr>
        <p:spPr bwMode="auto">
          <a:xfrm>
            <a:off x="0" y="3228975"/>
            <a:ext cx="1362075" cy="0"/>
          </a:xfrm>
          <a:prstGeom prst="rect">
            <a:avLst/>
          </a:prstGeom>
          <a:noFill/>
          <a:ln w="9525">
            <a:noFill/>
            <a:miter lim="800000"/>
            <a:headEnd/>
            <a:tailEnd/>
          </a:ln>
        </p:spPr>
        <p:txBody>
          <a:bodyPr wrap="none" anchor="ctr">
            <a:spAutoFit/>
          </a:bodyPr>
          <a:lstStyle/>
          <a:p>
            <a:pPr>
              <a:defRPr/>
            </a:pPr>
            <a:endParaRPr lang="en-GB"/>
          </a:p>
        </p:txBody>
      </p:sp>
      <p:sp>
        <p:nvSpPr>
          <p:cNvPr id="28" name="Rectangle 135"/>
          <p:cNvSpPr>
            <a:spLocks noChangeArrowheads="1"/>
          </p:cNvSpPr>
          <p:nvPr userDrawn="1"/>
        </p:nvSpPr>
        <p:spPr bwMode="auto">
          <a:xfrm>
            <a:off x="0" y="3228975"/>
            <a:ext cx="1406525" cy="0"/>
          </a:xfrm>
          <a:prstGeom prst="rect">
            <a:avLst/>
          </a:prstGeom>
          <a:noFill/>
          <a:ln w="9525">
            <a:noFill/>
            <a:miter lim="800000"/>
            <a:headEnd/>
            <a:tailEnd/>
          </a:ln>
        </p:spPr>
        <p:txBody>
          <a:bodyPr wrap="none" anchor="ctr">
            <a:spAutoFit/>
          </a:bodyPr>
          <a:lstStyle/>
          <a:p>
            <a:pPr>
              <a:defRPr/>
            </a:pPr>
            <a:endParaRPr lang="en-GB"/>
          </a:p>
        </p:txBody>
      </p:sp>
      <p:sp>
        <p:nvSpPr>
          <p:cNvPr id="29" name="Rectangle 137"/>
          <p:cNvSpPr>
            <a:spLocks noChangeArrowheads="1"/>
          </p:cNvSpPr>
          <p:nvPr userDrawn="1"/>
        </p:nvSpPr>
        <p:spPr bwMode="auto">
          <a:xfrm>
            <a:off x="0" y="3228975"/>
            <a:ext cx="1347788" cy="0"/>
          </a:xfrm>
          <a:prstGeom prst="rect">
            <a:avLst/>
          </a:prstGeom>
          <a:noFill/>
          <a:ln w="9525">
            <a:noFill/>
            <a:miter lim="800000"/>
            <a:headEnd/>
            <a:tailEnd/>
          </a:ln>
        </p:spPr>
        <p:txBody>
          <a:bodyPr wrap="none" anchor="ctr">
            <a:spAutoFit/>
          </a:bodyPr>
          <a:lstStyle/>
          <a:p>
            <a:pPr>
              <a:defRPr/>
            </a:pPr>
            <a:endParaRPr lang="en-GB"/>
          </a:p>
        </p:txBody>
      </p:sp>
      <p:sp>
        <p:nvSpPr>
          <p:cNvPr id="4098" name="Rectangle 2"/>
          <p:cNvSpPr>
            <a:spLocks noGrp="1" noChangeArrowheads="1"/>
          </p:cNvSpPr>
          <p:nvPr>
            <p:ph type="ctrTitle"/>
          </p:nvPr>
        </p:nvSpPr>
        <p:spPr>
          <a:xfrm>
            <a:off x="323850" y="1484313"/>
            <a:ext cx="8496300" cy="1368425"/>
          </a:xfrm>
        </p:spPr>
        <p:txBody>
          <a:bodyPr/>
          <a:lstStyle>
            <a:lvl1pPr>
              <a:defRPr/>
            </a:lvl1pPr>
          </a:lstStyle>
          <a:p>
            <a:r>
              <a:rPr lang="en-US"/>
              <a:t>Click to edit Master title style</a:t>
            </a:r>
          </a:p>
        </p:txBody>
      </p:sp>
      <p:sp>
        <p:nvSpPr>
          <p:cNvPr id="4099" name="Rectangle 3"/>
          <p:cNvSpPr>
            <a:spLocks noGrp="1" noChangeArrowheads="1"/>
          </p:cNvSpPr>
          <p:nvPr>
            <p:ph type="subTitle" idx="1"/>
          </p:nvPr>
        </p:nvSpPr>
        <p:spPr>
          <a:xfrm>
            <a:off x="323850" y="3068638"/>
            <a:ext cx="8496300" cy="3097212"/>
          </a:xfrm>
        </p:spPr>
        <p:txBody>
          <a:bodyPr/>
          <a:lstStyle>
            <a:lvl1pPr marL="0" indent="0">
              <a:buFontTx/>
              <a:buNone/>
              <a:defRPr/>
            </a:lvl1pPr>
          </a:lstStyle>
          <a:p>
            <a:r>
              <a:rPr lang="en-US"/>
              <a:t>Click to edit Master subtitle style</a:t>
            </a:r>
          </a:p>
        </p:txBody>
      </p:sp>
    </p:spTree>
    <p:extLst>
      <p:ext uri="{BB962C8B-B14F-4D97-AF65-F5344CB8AC3E}">
        <p14:creationId xmlns:p14="http://schemas.microsoft.com/office/powerpoint/2010/main" val="2532548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121450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620713"/>
            <a:ext cx="2122487" cy="504031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30200" y="620713"/>
            <a:ext cx="6215063" cy="50403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953322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30200" y="620713"/>
            <a:ext cx="8489950" cy="576262"/>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330200" y="1412875"/>
            <a:ext cx="8489950" cy="4248150"/>
          </a:xfrm>
        </p:spPr>
        <p:txBody>
          <a:bodyPr/>
          <a:lstStyle/>
          <a:p>
            <a:pPr lvl="0"/>
            <a:endParaRPr lang="en-GB" noProof="0" smtClean="0"/>
          </a:p>
        </p:txBody>
      </p:sp>
    </p:spTree>
    <p:extLst>
      <p:ext uri="{BB962C8B-B14F-4D97-AF65-F5344CB8AC3E}">
        <p14:creationId xmlns:p14="http://schemas.microsoft.com/office/powerpoint/2010/main" val="34238321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30200" y="620713"/>
            <a:ext cx="8489950" cy="576262"/>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30200" y="1412875"/>
            <a:ext cx="4168775" cy="42481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51375" y="1412875"/>
            <a:ext cx="4168775" cy="2047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51375" y="3613150"/>
            <a:ext cx="4168775" cy="2047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7858933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5710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913626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509410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30200" y="1412875"/>
            <a:ext cx="4168775" cy="4248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1375" y="1412875"/>
            <a:ext cx="4168775" cy="4248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810146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935046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87640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8976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78623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57522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30200" y="620713"/>
            <a:ext cx="848995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330200" y="1412875"/>
            <a:ext cx="848995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pic>
        <p:nvPicPr>
          <p:cNvPr id="2052" name="Picture 17" descr="MidBlue90"/>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0"/>
            <a:ext cx="91440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66"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 id="2147483863" r:id="rId12"/>
    <p:sldLayoutId id="2147483864" r:id="rId13"/>
    <p:sldLayoutId id="2147483865" r:id="rId14"/>
  </p:sldLayoutIdLst>
  <p:txStyles>
    <p:titleStyle>
      <a:lvl1pPr algn="l" rtl="0" eaLnBrk="0" fontAlgn="base" hangingPunct="0">
        <a:spcBef>
          <a:spcPct val="0"/>
        </a:spcBef>
        <a:spcAft>
          <a:spcPct val="0"/>
        </a:spcAft>
        <a:defRPr sz="3000" b="1">
          <a:solidFill>
            <a:srgbClr val="0066FF"/>
          </a:solidFill>
          <a:latin typeface="+mj-lt"/>
          <a:ea typeface="+mj-ea"/>
          <a:cs typeface="+mj-cs"/>
        </a:defRPr>
      </a:lvl1pPr>
      <a:lvl2pPr algn="l" rtl="0" eaLnBrk="0" fontAlgn="base" hangingPunct="0">
        <a:spcBef>
          <a:spcPct val="0"/>
        </a:spcBef>
        <a:spcAft>
          <a:spcPct val="0"/>
        </a:spcAft>
        <a:defRPr sz="3000" b="1">
          <a:solidFill>
            <a:srgbClr val="0066FF"/>
          </a:solidFill>
          <a:latin typeface="Arial" charset="0"/>
        </a:defRPr>
      </a:lvl2pPr>
      <a:lvl3pPr algn="l" rtl="0" eaLnBrk="0" fontAlgn="base" hangingPunct="0">
        <a:spcBef>
          <a:spcPct val="0"/>
        </a:spcBef>
        <a:spcAft>
          <a:spcPct val="0"/>
        </a:spcAft>
        <a:defRPr sz="3000" b="1">
          <a:solidFill>
            <a:srgbClr val="0066FF"/>
          </a:solidFill>
          <a:latin typeface="Arial" charset="0"/>
        </a:defRPr>
      </a:lvl3pPr>
      <a:lvl4pPr algn="l" rtl="0" eaLnBrk="0" fontAlgn="base" hangingPunct="0">
        <a:spcBef>
          <a:spcPct val="0"/>
        </a:spcBef>
        <a:spcAft>
          <a:spcPct val="0"/>
        </a:spcAft>
        <a:defRPr sz="3000" b="1">
          <a:solidFill>
            <a:srgbClr val="0066FF"/>
          </a:solidFill>
          <a:latin typeface="Arial" charset="0"/>
        </a:defRPr>
      </a:lvl4pPr>
      <a:lvl5pPr algn="l" rtl="0" eaLnBrk="0" fontAlgn="base" hangingPunct="0">
        <a:spcBef>
          <a:spcPct val="0"/>
        </a:spcBef>
        <a:spcAft>
          <a:spcPct val="0"/>
        </a:spcAft>
        <a:defRPr sz="3000" b="1">
          <a:solidFill>
            <a:srgbClr val="0066FF"/>
          </a:solidFill>
          <a:latin typeface="Arial" charset="0"/>
        </a:defRPr>
      </a:lvl5pPr>
      <a:lvl6pPr marL="457200" algn="l" rtl="0" fontAlgn="base">
        <a:spcBef>
          <a:spcPct val="0"/>
        </a:spcBef>
        <a:spcAft>
          <a:spcPct val="0"/>
        </a:spcAft>
        <a:defRPr sz="3000" b="1">
          <a:solidFill>
            <a:srgbClr val="0066FF"/>
          </a:solidFill>
          <a:latin typeface="Arial" charset="0"/>
        </a:defRPr>
      </a:lvl6pPr>
      <a:lvl7pPr marL="914400" algn="l" rtl="0" fontAlgn="base">
        <a:spcBef>
          <a:spcPct val="0"/>
        </a:spcBef>
        <a:spcAft>
          <a:spcPct val="0"/>
        </a:spcAft>
        <a:defRPr sz="3000" b="1">
          <a:solidFill>
            <a:srgbClr val="0066FF"/>
          </a:solidFill>
          <a:latin typeface="Arial" charset="0"/>
        </a:defRPr>
      </a:lvl7pPr>
      <a:lvl8pPr marL="1371600" algn="l" rtl="0" fontAlgn="base">
        <a:spcBef>
          <a:spcPct val="0"/>
        </a:spcBef>
        <a:spcAft>
          <a:spcPct val="0"/>
        </a:spcAft>
        <a:defRPr sz="3000" b="1">
          <a:solidFill>
            <a:srgbClr val="0066FF"/>
          </a:solidFill>
          <a:latin typeface="Arial" charset="0"/>
        </a:defRPr>
      </a:lvl8pPr>
      <a:lvl9pPr marL="1828800" algn="l" rtl="0" fontAlgn="base">
        <a:spcBef>
          <a:spcPct val="0"/>
        </a:spcBef>
        <a:spcAft>
          <a:spcPct val="0"/>
        </a:spcAft>
        <a:defRPr sz="3000" b="1">
          <a:solidFill>
            <a:srgbClr val="0066FF"/>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12.wmf"/><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upload.wikimedia.org/wikipedia/en/b/b3/Chart_dow_dip2.top.gi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www.fxstreet.com/education/glossary/stop-loss-order"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hyperlink" Target="http://www.fxstreet.com/education/glossary/position"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jpeg"/><Relationship Id="rId7" Type="http://schemas.openxmlformats.org/officeDocument/2006/relationships/image" Target="../media/image27.jpeg"/><Relationship Id="rId12" Type="http://schemas.openxmlformats.org/officeDocument/2006/relationships/image" Target="../media/image32.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dev.twitter.com/docs/using-search" TargetMode="External"/><Relationship Id="rId2" Type="http://schemas.openxmlformats.org/officeDocument/2006/relationships/hyperlink" Target="http://search.twitter.com/search.json?q=APPLE"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p:txBody>
          <a:bodyPr/>
          <a:lstStyle/>
          <a:p>
            <a:r>
              <a:rPr lang="en-GB" sz="4800" dirty="0"/>
              <a:t>Financial Technology: Algorithmic Trading and Social Media Analytics</a:t>
            </a:r>
            <a:r>
              <a:rPr lang="en-GB" sz="3600" i="1" dirty="0" smtClean="0"/>
              <a:t>	</a:t>
            </a:r>
            <a:r>
              <a:rPr lang="en-GB" sz="3600" dirty="0" smtClean="0"/>
              <a:t/>
            </a:r>
            <a:br>
              <a:rPr lang="en-GB" sz="3600" dirty="0" smtClean="0"/>
            </a:br>
            <a:endParaRPr lang="en-GB" sz="3600" dirty="0" smtClean="0"/>
          </a:p>
        </p:txBody>
      </p:sp>
      <p:sp>
        <p:nvSpPr>
          <p:cNvPr id="4099" name="Subtitle 2"/>
          <p:cNvSpPr>
            <a:spLocks noGrp="1"/>
          </p:cNvSpPr>
          <p:nvPr>
            <p:ph type="subTitle" idx="1"/>
          </p:nvPr>
        </p:nvSpPr>
        <p:spPr>
          <a:xfrm>
            <a:off x="395536" y="4660358"/>
            <a:ext cx="8496300" cy="1864986"/>
          </a:xfrm>
        </p:spPr>
        <p:txBody>
          <a:bodyPr/>
          <a:lstStyle/>
          <a:p>
            <a:pPr algn="r" eaLnBrk="1" hangingPunct="1"/>
            <a:r>
              <a:rPr lang="en-GB" b="1" dirty="0" smtClean="0"/>
              <a:t>Prof. Philip Treleaven</a:t>
            </a:r>
          </a:p>
          <a:p>
            <a:pPr algn="r" eaLnBrk="1" hangingPunct="1"/>
            <a:r>
              <a:rPr lang="en-GB" sz="1400" dirty="0" smtClean="0"/>
              <a:t>Director</a:t>
            </a:r>
          </a:p>
          <a:p>
            <a:pPr algn="r" eaLnBrk="1" hangingPunct="1"/>
            <a:r>
              <a:rPr lang="en-GB" sz="1400" dirty="0" smtClean="0"/>
              <a:t>UK Centre for Financial Computing</a:t>
            </a:r>
          </a:p>
          <a:p>
            <a:pPr algn="r" eaLnBrk="1" hangingPunct="1"/>
            <a:r>
              <a:rPr lang="en-GB" sz="1400" dirty="0" smtClean="0"/>
              <a:t>University College London</a:t>
            </a:r>
          </a:p>
          <a:p>
            <a:pPr algn="r" eaLnBrk="1" hangingPunct="1"/>
            <a:r>
              <a:rPr lang="en-GB" sz="1400" dirty="0" smtClean="0"/>
              <a:t>p.treleaven@ucl.ac.uk</a:t>
            </a:r>
          </a:p>
        </p:txBody>
      </p:sp>
      <p:pic>
        <p:nvPicPr>
          <p:cNvPr id="4" name="Picture 2" descr="http://t2.gstatic.com/images?q=tbn:ANd9GcQmMRJrnS_-zXOfzJ1mOVPS1PzXKzsVI3u1kH5FYLY64tg56ye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5024984"/>
            <a:ext cx="2880320" cy="15003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p:txBody>
          <a:bodyPr/>
          <a:lstStyle/>
          <a:p>
            <a:r>
              <a:rPr lang="en-GB" sz="2800" dirty="0" smtClean="0"/>
              <a:t>Centralised Order book </a:t>
            </a:r>
            <a:r>
              <a:rPr lang="en-GB" sz="2400" dirty="0" smtClean="0"/>
              <a:t>- Orders, stacks &amp; matching</a:t>
            </a:r>
          </a:p>
        </p:txBody>
      </p:sp>
      <p:sp>
        <p:nvSpPr>
          <p:cNvPr id="8195" name="Rectangle 3"/>
          <p:cNvSpPr>
            <a:spLocks noGrp="1" noChangeArrowheads="1"/>
          </p:cNvSpPr>
          <p:nvPr>
            <p:ph type="body" sz="half" idx="4294967295"/>
          </p:nvPr>
        </p:nvSpPr>
        <p:spPr>
          <a:xfrm>
            <a:off x="4211638" y="1223963"/>
            <a:ext cx="4824412" cy="4643437"/>
          </a:xfrm>
        </p:spPr>
        <p:txBody>
          <a:bodyPr/>
          <a:lstStyle/>
          <a:p>
            <a:pPr marL="827088" lvl="1">
              <a:lnSpc>
                <a:spcPct val="80000"/>
              </a:lnSpc>
              <a:buFont typeface="Wingdings" pitchFamily="2" charset="2"/>
              <a:buChar char="§"/>
            </a:pPr>
            <a:r>
              <a:rPr lang="en-GB" sz="1800" smtClean="0">
                <a:solidFill>
                  <a:srgbClr val="0066FF"/>
                </a:solidFill>
              </a:rPr>
              <a:t>Order types:</a:t>
            </a:r>
          </a:p>
          <a:p>
            <a:pPr marL="1227138" lvl="2" indent="-220663">
              <a:lnSpc>
                <a:spcPct val="80000"/>
              </a:lnSpc>
              <a:buFont typeface="Wingdings" pitchFamily="2" charset="2"/>
              <a:buChar char="§"/>
            </a:pPr>
            <a:r>
              <a:rPr lang="en-GB" sz="1600" smtClean="0"/>
              <a:t>market order </a:t>
            </a:r>
            <a:r>
              <a:rPr lang="en-GB" sz="1200" smtClean="0"/>
              <a:t>(immediately)</a:t>
            </a:r>
          </a:p>
          <a:p>
            <a:pPr marL="1227138" lvl="2" indent="-220663">
              <a:lnSpc>
                <a:spcPct val="80000"/>
              </a:lnSpc>
              <a:buFont typeface="Wingdings" pitchFamily="2" charset="2"/>
              <a:buChar char="§"/>
            </a:pPr>
            <a:r>
              <a:rPr lang="en-GB" sz="1600" smtClean="0"/>
              <a:t>limit order </a:t>
            </a:r>
            <a:r>
              <a:rPr lang="en-GB" sz="1200" smtClean="0"/>
              <a:t>(specific price)</a:t>
            </a:r>
          </a:p>
          <a:p>
            <a:pPr marL="1227138" lvl="2" indent="-220663">
              <a:lnSpc>
                <a:spcPct val="80000"/>
              </a:lnSpc>
              <a:buFont typeface="Wingdings" pitchFamily="2" charset="2"/>
              <a:buChar char="§"/>
            </a:pPr>
            <a:r>
              <a:rPr lang="en-GB" sz="1600" smtClean="0"/>
              <a:t>iceberg order </a:t>
            </a:r>
            <a:r>
              <a:rPr lang="en-GB" sz="1200" smtClean="0"/>
              <a:t>(</a:t>
            </a:r>
            <a:r>
              <a:rPr lang="en-US" sz="1200" smtClean="0"/>
              <a:t>large single order that has been divided into smaller lots</a:t>
            </a:r>
            <a:r>
              <a:rPr lang="en-GB" sz="1200" smtClean="0"/>
              <a:t>)</a:t>
            </a:r>
          </a:p>
          <a:p>
            <a:pPr marL="1227138" lvl="2" indent="-220663">
              <a:lnSpc>
                <a:spcPct val="80000"/>
              </a:lnSpc>
              <a:buFont typeface="Wingdings" pitchFamily="2" charset="2"/>
              <a:buChar char="§"/>
            </a:pPr>
            <a:endParaRPr lang="en-GB" sz="1200" smtClean="0"/>
          </a:p>
          <a:p>
            <a:pPr marL="827088" lvl="1">
              <a:lnSpc>
                <a:spcPct val="80000"/>
              </a:lnSpc>
              <a:buFont typeface="Wingdings" pitchFamily="2" charset="2"/>
              <a:buChar char="§"/>
            </a:pPr>
            <a:r>
              <a:rPr lang="en-GB" sz="1800" smtClean="0">
                <a:solidFill>
                  <a:srgbClr val="0066FF"/>
                </a:solidFill>
              </a:rPr>
              <a:t>Time in force</a:t>
            </a:r>
            <a:r>
              <a:rPr lang="en-GB" sz="1800" smtClean="0"/>
              <a:t>:</a:t>
            </a:r>
          </a:p>
          <a:p>
            <a:pPr marL="1227138" lvl="2" indent="-220663">
              <a:lnSpc>
                <a:spcPct val="80000"/>
              </a:lnSpc>
              <a:buFont typeface="Wingdings" pitchFamily="2" charset="2"/>
              <a:buChar char="§"/>
            </a:pPr>
            <a:r>
              <a:rPr lang="en-GB" sz="1600" smtClean="0"/>
              <a:t>day order </a:t>
            </a:r>
            <a:r>
              <a:rPr lang="en-GB" sz="1200" smtClean="0"/>
              <a:t>(</a:t>
            </a:r>
            <a:r>
              <a:rPr lang="en-US" sz="1200" smtClean="0"/>
              <a:t>valid only for  less than a day</a:t>
            </a:r>
            <a:r>
              <a:rPr lang="en-GB" sz="1200" smtClean="0"/>
              <a:t>)</a:t>
            </a:r>
            <a:endParaRPr lang="en-GB" sz="1600" smtClean="0"/>
          </a:p>
          <a:p>
            <a:pPr marL="1227138" lvl="2" indent="-220663">
              <a:lnSpc>
                <a:spcPct val="80000"/>
              </a:lnSpc>
              <a:buFont typeface="Wingdings" pitchFamily="2" charset="2"/>
              <a:buChar char="§"/>
            </a:pPr>
            <a:r>
              <a:rPr lang="en-GB" sz="1600" smtClean="0"/>
              <a:t>good-till-cancelled </a:t>
            </a:r>
            <a:r>
              <a:rPr lang="en-GB" sz="1200" smtClean="0"/>
              <a:t>(</a:t>
            </a:r>
            <a:r>
              <a:rPr lang="en-US" sz="1200" smtClean="0"/>
              <a:t>valid until executed or cancelled</a:t>
            </a:r>
            <a:r>
              <a:rPr lang="en-GB" sz="1200" smtClean="0"/>
              <a:t>)</a:t>
            </a:r>
            <a:r>
              <a:rPr lang="en-GB" sz="1600" smtClean="0"/>
              <a:t> </a:t>
            </a:r>
          </a:p>
          <a:p>
            <a:pPr marL="1227138" lvl="2" indent="-220663">
              <a:lnSpc>
                <a:spcPct val="80000"/>
              </a:lnSpc>
              <a:buFont typeface="Wingdings" pitchFamily="2" charset="2"/>
              <a:buChar char="§"/>
            </a:pPr>
            <a:r>
              <a:rPr lang="en-GB" sz="1600" smtClean="0"/>
              <a:t>fill-or-kill </a:t>
            </a:r>
            <a:r>
              <a:rPr lang="en-GB" sz="1200" smtClean="0"/>
              <a:t>(immediately execute or cancel)</a:t>
            </a:r>
            <a:endParaRPr lang="en-GB" sz="1600" smtClean="0"/>
          </a:p>
          <a:p>
            <a:pPr marL="1227138" lvl="2" indent="-220663">
              <a:lnSpc>
                <a:spcPct val="80000"/>
              </a:lnSpc>
              <a:buFont typeface="Wingdings" pitchFamily="2" charset="2"/>
              <a:buChar char="§"/>
            </a:pPr>
            <a:endParaRPr lang="en-GB" sz="1600" smtClean="0"/>
          </a:p>
          <a:p>
            <a:pPr marL="827088" lvl="1">
              <a:lnSpc>
                <a:spcPct val="80000"/>
              </a:lnSpc>
              <a:buFont typeface="Wingdings" pitchFamily="2" charset="2"/>
              <a:buChar char="§"/>
            </a:pPr>
            <a:r>
              <a:rPr lang="en-GB" sz="1800" smtClean="0">
                <a:solidFill>
                  <a:srgbClr val="0066FF"/>
                </a:solidFill>
              </a:rPr>
              <a:t>Conditional orders</a:t>
            </a:r>
            <a:r>
              <a:rPr lang="en-GB" sz="1800" smtClean="0"/>
              <a:t>:</a:t>
            </a:r>
          </a:p>
          <a:p>
            <a:pPr marL="1227138" lvl="2" indent="-220663">
              <a:lnSpc>
                <a:spcPct val="80000"/>
              </a:lnSpc>
              <a:buFont typeface="Wingdings" pitchFamily="2" charset="2"/>
              <a:buChar char="§"/>
            </a:pPr>
            <a:r>
              <a:rPr lang="en-GB" sz="1600" smtClean="0"/>
              <a:t>stop order </a:t>
            </a:r>
            <a:r>
              <a:rPr lang="en-GB" sz="1200" smtClean="0"/>
              <a:t>(</a:t>
            </a:r>
            <a:r>
              <a:rPr lang="en-US" sz="1200" smtClean="0"/>
              <a:t>to sell (buy) when the price of a security falls (rises) to a designated level</a:t>
            </a:r>
            <a:r>
              <a:rPr lang="en-GB" sz="1200" smtClean="0"/>
              <a:t>)</a:t>
            </a:r>
            <a:endParaRPr lang="en-GB" sz="1600" smtClean="0"/>
          </a:p>
          <a:p>
            <a:pPr marL="1227138" lvl="2" indent="-220663">
              <a:lnSpc>
                <a:spcPct val="80000"/>
              </a:lnSpc>
              <a:buFont typeface="Wingdings" pitchFamily="2" charset="2"/>
              <a:buChar char="§"/>
            </a:pPr>
            <a:r>
              <a:rPr lang="en-GB" sz="1600" smtClean="0"/>
              <a:t>stop limit order </a:t>
            </a:r>
            <a:r>
              <a:rPr lang="en-GB" sz="1200" smtClean="0"/>
              <a:t>(</a:t>
            </a:r>
            <a:r>
              <a:rPr lang="en-US" sz="1200" smtClean="0"/>
              <a:t>executed at the exact price or better</a:t>
            </a:r>
            <a:r>
              <a:rPr lang="en-GB" sz="1200" smtClean="0"/>
              <a:t>)</a:t>
            </a:r>
            <a:endParaRPr lang="en-GB" sz="1600" smtClean="0"/>
          </a:p>
          <a:p>
            <a:pPr marL="1227138" lvl="2" indent="-220663">
              <a:lnSpc>
                <a:spcPct val="80000"/>
              </a:lnSpc>
              <a:buFont typeface="Wingdings" pitchFamily="2" charset="2"/>
              <a:buChar char="§"/>
            </a:pPr>
            <a:endParaRPr lang="en-GB" sz="1600" smtClean="0"/>
          </a:p>
          <a:p>
            <a:pPr marL="827088" lvl="1">
              <a:lnSpc>
                <a:spcPct val="80000"/>
              </a:lnSpc>
              <a:buFont typeface="Wingdings" pitchFamily="2" charset="2"/>
              <a:buChar char="§"/>
            </a:pPr>
            <a:r>
              <a:rPr lang="en-GB" sz="1800" smtClean="0">
                <a:solidFill>
                  <a:srgbClr val="0066FF"/>
                </a:solidFill>
              </a:rPr>
              <a:t>Discretionary order</a:t>
            </a:r>
            <a:r>
              <a:rPr lang="en-GB" sz="1800" smtClean="0"/>
              <a:t> </a:t>
            </a:r>
            <a:r>
              <a:rPr lang="en-GB" sz="1200" smtClean="0"/>
              <a:t>(broker decides when and price)</a:t>
            </a:r>
          </a:p>
        </p:txBody>
      </p:sp>
      <p:grpSp>
        <p:nvGrpSpPr>
          <p:cNvPr id="8196" name="Group 5"/>
          <p:cNvGrpSpPr>
            <a:grpSpLocks noChangeAspect="1"/>
          </p:cNvGrpSpPr>
          <p:nvPr/>
        </p:nvGrpSpPr>
        <p:grpSpPr bwMode="auto">
          <a:xfrm>
            <a:off x="-361950" y="942975"/>
            <a:ext cx="5715000" cy="5567363"/>
            <a:chOff x="1928" y="1530"/>
            <a:chExt cx="7826" cy="9120"/>
          </a:xfrm>
        </p:grpSpPr>
        <p:sp>
          <p:nvSpPr>
            <p:cNvPr id="8197" name="AutoShape 6"/>
            <p:cNvSpPr>
              <a:spLocks noChangeAspect="1" noChangeArrowheads="1"/>
            </p:cNvSpPr>
            <p:nvPr/>
          </p:nvSpPr>
          <p:spPr bwMode="auto">
            <a:xfrm>
              <a:off x="1928" y="1530"/>
              <a:ext cx="7826" cy="9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8198" name="Rectangle 7"/>
            <p:cNvSpPr>
              <a:spLocks noChangeArrowheads="1"/>
            </p:cNvSpPr>
            <p:nvPr/>
          </p:nvSpPr>
          <p:spPr bwMode="auto">
            <a:xfrm>
              <a:off x="3754" y="2810"/>
              <a:ext cx="939" cy="480"/>
            </a:xfrm>
            <a:prstGeom prst="rect">
              <a:avLst/>
            </a:prstGeom>
            <a:solidFill>
              <a:srgbClr val="FFFFFF"/>
            </a:solidFill>
            <a:ln w="9525">
              <a:solidFill>
                <a:srgbClr val="000000"/>
              </a:solidFill>
              <a:miter lim="800000"/>
              <a:headEnd/>
              <a:tailEnd/>
            </a:ln>
          </p:spPr>
          <p:txBody>
            <a:bodyPr tIns="82800" bIns="82800"/>
            <a:lstStyle/>
            <a:p>
              <a:pPr eaLnBrk="0" hangingPunct="0"/>
              <a:r>
                <a:rPr lang="en-GB" altLang="zh-CN" sz="1200">
                  <a:solidFill>
                    <a:schemeClr val="bg2"/>
                  </a:solidFill>
                  <a:ea typeface="SimSun" pitchFamily="2" charset="-122"/>
                </a:rPr>
                <a:t>113.13</a:t>
              </a:r>
              <a:endParaRPr lang="en-GB" sz="1200" b="1">
                <a:solidFill>
                  <a:schemeClr val="bg2"/>
                </a:solidFill>
              </a:endParaRPr>
            </a:p>
          </p:txBody>
        </p:sp>
        <p:sp>
          <p:nvSpPr>
            <p:cNvPr id="8199" name="Rectangle 8"/>
            <p:cNvSpPr>
              <a:spLocks noChangeArrowheads="1"/>
            </p:cNvSpPr>
            <p:nvPr/>
          </p:nvSpPr>
          <p:spPr bwMode="auto">
            <a:xfrm>
              <a:off x="4693" y="2810"/>
              <a:ext cx="940" cy="480"/>
            </a:xfrm>
            <a:prstGeom prst="rect">
              <a:avLst/>
            </a:prstGeom>
            <a:solidFill>
              <a:srgbClr val="FFFFFF"/>
            </a:solidFill>
            <a:ln w="9525">
              <a:solidFill>
                <a:srgbClr val="000000"/>
              </a:solidFill>
              <a:miter lim="800000"/>
              <a:headEnd/>
              <a:tailEnd/>
            </a:ln>
          </p:spPr>
          <p:txBody>
            <a:bodyPr tIns="82800" bIns="82800"/>
            <a:lstStyle/>
            <a:p>
              <a:pPr algn="r" eaLnBrk="0" hangingPunct="0"/>
              <a:r>
                <a:rPr lang="en-GB" altLang="zh-CN" sz="1200">
                  <a:solidFill>
                    <a:schemeClr val="bg2"/>
                  </a:solidFill>
                  <a:ea typeface="SimSun" pitchFamily="2" charset="-122"/>
                </a:rPr>
                <a:t>1255</a:t>
              </a:r>
              <a:endParaRPr lang="en-GB" sz="1200" b="1">
                <a:solidFill>
                  <a:schemeClr val="bg2"/>
                </a:solidFill>
              </a:endParaRPr>
            </a:p>
          </p:txBody>
        </p:sp>
        <p:sp>
          <p:nvSpPr>
            <p:cNvPr id="8200" name="Rectangle 9"/>
            <p:cNvSpPr>
              <a:spLocks noChangeArrowheads="1"/>
            </p:cNvSpPr>
            <p:nvPr/>
          </p:nvSpPr>
          <p:spPr bwMode="auto">
            <a:xfrm>
              <a:off x="3754" y="3290"/>
              <a:ext cx="939" cy="480"/>
            </a:xfrm>
            <a:prstGeom prst="rect">
              <a:avLst/>
            </a:prstGeom>
            <a:solidFill>
              <a:srgbClr val="FFFFFF"/>
            </a:solidFill>
            <a:ln w="9525">
              <a:solidFill>
                <a:srgbClr val="000000"/>
              </a:solidFill>
              <a:miter lim="800000"/>
              <a:headEnd/>
              <a:tailEnd/>
            </a:ln>
          </p:spPr>
          <p:txBody>
            <a:bodyPr tIns="82800" bIns="82800"/>
            <a:lstStyle/>
            <a:p>
              <a:pPr eaLnBrk="0" hangingPunct="0"/>
              <a:r>
                <a:rPr lang="en-GB" altLang="zh-CN" sz="1200">
                  <a:solidFill>
                    <a:schemeClr val="bg2"/>
                  </a:solidFill>
                  <a:ea typeface="SimSun" pitchFamily="2" charset="-122"/>
                </a:rPr>
                <a:t>113.12</a:t>
              </a:r>
              <a:endParaRPr lang="en-GB" sz="1200" b="1">
                <a:solidFill>
                  <a:schemeClr val="bg2"/>
                </a:solidFill>
              </a:endParaRPr>
            </a:p>
          </p:txBody>
        </p:sp>
        <p:sp>
          <p:nvSpPr>
            <p:cNvPr id="8201" name="Rectangle 10"/>
            <p:cNvSpPr>
              <a:spLocks noChangeArrowheads="1"/>
            </p:cNvSpPr>
            <p:nvPr/>
          </p:nvSpPr>
          <p:spPr bwMode="auto">
            <a:xfrm>
              <a:off x="4693" y="3290"/>
              <a:ext cx="940" cy="480"/>
            </a:xfrm>
            <a:prstGeom prst="rect">
              <a:avLst/>
            </a:prstGeom>
            <a:solidFill>
              <a:srgbClr val="FFFFFF"/>
            </a:solidFill>
            <a:ln w="9525">
              <a:solidFill>
                <a:srgbClr val="000000"/>
              </a:solidFill>
              <a:miter lim="800000"/>
              <a:headEnd/>
              <a:tailEnd/>
            </a:ln>
          </p:spPr>
          <p:txBody>
            <a:bodyPr tIns="82800" bIns="82800"/>
            <a:lstStyle/>
            <a:p>
              <a:pPr algn="r" eaLnBrk="0" hangingPunct="0"/>
              <a:r>
                <a:rPr lang="en-GB" altLang="zh-CN" sz="1200">
                  <a:solidFill>
                    <a:schemeClr val="bg2"/>
                  </a:solidFill>
                  <a:ea typeface="SimSun" pitchFamily="2" charset="-122"/>
                </a:rPr>
                <a:t>480</a:t>
              </a:r>
              <a:endParaRPr lang="en-GB" sz="1200" b="1">
                <a:solidFill>
                  <a:schemeClr val="bg2"/>
                </a:solidFill>
              </a:endParaRPr>
            </a:p>
          </p:txBody>
        </p:sp>
        <p:sp>
          <p:nvSpPr>
            <p:cNvPr id="8202" name="Rectangle 11"/>
            <p:cNvSpPr>
              <a:spLocks noChangeArrowheads="1"/>
            </p:cNvSpPr>
            <p:nvPr/>
          </p:nvSpPr>
          <p:spPr bwMode="auto">
            <a:xfrm>
              <a:off x="3754" y="3770"/>
              <a:ext cx="939" cy="480"/>
            </a:xfrm>
            <a:prstGeom prst="rect">
              <a:avLst/>
            </a:prstGeom>
            <a:solidFill>
              <a:srgbClr val="FFFFFF"/>
            </a:solidFill>
            <a:ln w="9525">
              <a:solidFill>
                <a:srgbClr val="000000"/>
              </a:solidFill>
              <a:miter lim="800000"/>
              <a:headEnd/>
              <a:tailEnd/>
            </a:ln>
          </p:spPr>
          <p:txBody>
            <a:bodyPr tIns="82800" bIns="82800"/>
            <a:lstStyle/>
            <a:p>
              <a:pPr eaLnBrk="0" hangingPunct="0"/>
              <a:r>
                <a:rPr lang="en-GB" altLang="zh-CN" sz="1200">
                  <a:solidFill>
                    <a:schemeClr val="bg2"/>
                  </a:solidFill>
                  <a:ea typeface="SimSun" pitchFamily="2" charset="-122"/>
                </a:rPr>
                <a:t>113.11</a:t>
              </a:r>
              <a:endParaRPr lang="en-GB" sz="1200" b="1">
                <a:solidFill>
                  <a:schemeClr val="bg2"/>
                </a:solidFill>
              </a:endParaRPr>
            </a:p>
          </p:txBody>
        </p:sp>
        <p:sp>
          <p:nvSpPr>
            <p:cNvPr id="8203" name="Rectangle 12"/>
            <p:cNvSpPr>
              <a:spLocks noChangeArrowheads="1"/>
            </p:cNvSpPr>
            <p:nvPr/>
          </p:nvSpPr>
          <p:spPr bwMode="auto">
            <a:xfrm>
              <a:off x="4693" y="3770"/>
              <a:ext cx="940" cy="480"/>
            </a:xfrm>
            <a:prstGeom prst="rect">
              <a:avLst/>
            </a:prstGeom>
            <a:solidFill>
              <a:srgbClr val="FFFFFF"/>
            </a:solidFill>
            <a:ln w="9525">
              <a:solidFill>
                <a:srgbClr val="000000"/>
              </a:solidFill>
              <a:miter lim="800000"/>
              <a:headEnd/>
              <a:tailEnd/>
            </a:ln>
          </p:spPr>
          <p:txBody>
            <a:bodyPr tIns="82800" bIns="82800"/>
            <a:lstStyle/>
            <a:p>
              <a:pPr algn="r" eaLnBrk="0" hangingPunct="0"/>
              <a:r>
                <a:rPr lang="en-GB" altLang="zh-CN" sz="1200">
                  <a:solidFill>
                    <a:schemeClr val="bg2"/>
                  </a:solidFill>
                  <a:ea typeface="SimSun" pitchFamily="2" charset="-122"/>
                </a:rPr>
                <a:t>825</a:t>
              </a:r>
              <a:endParaRPr lang="en-GB" sz="1200" b="1">
                <a:solidFill>
                  <a:schemeClr val="bg2"/>
                </a:solidFill>
              </a:endParaRPr>
            </a:p>
          </p:txBody>
        </p:sp>
        <p:sp>
          <p:nvSpPr>
            <p:cNvPr id="8204" name="AutoShape 13"/>
            <p:cNvSpPr>
              <a:spLocks/>
            </p:cNvSpPr>
            <p:nvPr/>
          </p:nvSpPr>
          <p:spPr bwMode="auto">
            <a:xfrm>
              <a:off x="6102" y="2330"/>
              <a:ext cx="157" cy="1920"/>
            </a:xfrm>
            <a:prstGeom prst="rightBrace">
              <a:avLst>
                <a:gd name="adj1" fmla="val 101911"/>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205" name="Rectangle 14"/>
            <p:cNvSpPr>
              <a:spLocks noChangeArrowheads="1"/>
            </p:cNvSpPr>
            <p:nvPr/>
          </p:nvSpPr>
          <p:spPr bwMode="auto">
            <a:xfrm>
              <a:off x="6415" y="2970"/>
              <a:ext cx="2035"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82800" rIns="18000" bIns="10800"/>
            <a:lstStyle/>
            <a:p>
              <a:pPr algn="ctr" eaLnBrk="0" hangingPunct="0"/>
              <a:r>
                <a:rPr lang="en-GB" altLang="zh-CN" sz="1200" b="1">
                  <a:solidFill>
                    <a:schemeClr val="bg2"/>
                  </a:solidFill>
                  <a:ea typeface="SimSun" pitchFamily="2" charset="-122"/>
                </a:rPr>
                <a:t>Offers</a:t>
              </a:r>
            </a:p>
            <a:p>
              <a:pPr algn="ctr" eaLnBrk="0" hangingPunct="0"/>
              <a:r>
                <a:rPr lang="en-GB" altLang="zh-CN" sz="1200">
                  <a:solidFill>
                    <a:schemeClr val="bg2"/>
                  </a:solidFill>
                  <a:ea typeface="SimSun" pitchFamily="2" charset="-122"/>
                </a:rPr>
                <a:t>(Prices &amp; Quantity)</a:t>
              </a:r>
              <a:endParaRPr lang="en-GB" sz="1200" b="1">
                <a:solidFill>
                  <a:schemeClr val="bg2"/>
                </a:solidFill>
              </a:endParaRPr>
            </a:p>
          </p:txBody>
        </p:sp>
        <p:sp>
          <p:nvSpPr>
            <p:cNvPr id="8206" name="Line 15"/>
            <p:cNvSpPr>
              <a:spLocks noChangeShapeType="1"/>
            </p:cNvSpPr>
            <p:nvPr/>
          </p:nvSpPr>
          <p:spPr bwMode="auto">
            <a:xfrm>
              <a:off x="3754" y="2330"/>
              <a:ext cx="1" cy="480"/>
            </a:xfrm>
            <a:prstGeom prst="line">
              <a:avLst/>
            </a:prstGeom>
            <a:noFill/>
            <a:ln w="9525" cap="rnd">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8207" name="Line 16"/>
            <p:cNvSpPr>
              <a:spLocks noChangeShapeType="1"/>
            </p:cNvSpPr>
            <p:nvPr/>
          </p:nvSpPr>
          <p:spPr bwMode="auto">
            <a:xfrm>
              <a:off x="4693" y="2490"/>
              <a:ext cx="1" cy="320"/>
            </a:xfrm>
            <a:prstGeom prst="line">
              <a:avLst/>
            </a:prstGeom>
            <a:noFill/>
            <a:ln w="9525" cap="rnd">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8208" name="Line 17"/>
            <p:cNvSpPr>
              <a:spLocks noChangeShapeType="1"/>
            </p:cNvSpPr>
            <p:nvPr/>
          </p:nvSpPr>
          <p:spPr bwMode="auto">
            <a:xfrm>
              <a:off x="5633" y="2490"/>
              <a:ext cx="1" cy="320"/>
            </a:xfrm>
            <a:prstGeom prst="line">
              <a:avLst/>
            </a:prstGeom>
            <a:noFill/>
            <a:ln w="9525" cap="rnd">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8209" name="Freeform 18"/>
            <p:cNvSpPr>
              <a:spLocks/>
            </p:cNvSpPr>
            <p:nvPr/>
          </p:nvSpPr>
          <p:spPr bwMode="auto">
            <a:xfrm>
              <a:off x="3754" y="2330"/>
              <a:ext cx="1879" cy="187"/>
            </a:xfrm>
            <a:custGeom>
              <a:avLst/>
              <a:gdLst>
                <a:gd name="T0" fmla="*/ 0 w 2160"/>
                <a:gd name="T1" fmla="*/ 0 h 210"/>
                <a:gd name="T2" fmla="*/ 233 w 2160"/>
                <a:gd name="T3" fmla="*/ 49 h 210"/>
                <a:gd name="T4" fmla="*/ 466 w 2160"/>
                <a:gd name="T5" fmla="*/ 49 h 210"/>
                <a:gd name="T6" fmla="*/ 0 60000 65536"/>
                <a:gd name="T7" fmla="*/ 0 60000 65536"/>
                <a:gd name="T8" fmla="*/ 0 60000 65536"/>
                <a:gd name="T9" fmla="*/ 0 w 2160"/>
                <a:gd name="T10" fmla="*/ 0 h 210"/>
                <a:gd name="T11" fmla="*/ 2160 w 2160"/>
                <a:gd name="T12" fmla="*/ 210 h 210"/>
              </a:gdLst>
              <a:ahLst/>
              <a:cxnLst>
                <a:cxn ang="T6">
                  <a:pos x="T0" y="T1"/>
                </a:cxn>
                <a:cxn ang="T7">
                  <a:pos x="T2" y="T3"/>
                </a:cxn>
                <a:cxn ang="T8">
                  <a:pos x="T4" y="T5"/>
                </a:cxn>
              </a:cxnLst>
              <a:rect l="T9" t="T10" r="T11" b="T12"/>
              <a:pathLst>
                <a:path w="2160" h="210">
                  <a:moveTo>
                    <a:pt x="0" y="0"/>
                  </a:moveTo>
                  <a:cubicBezTo>
                    <a:pt x="360" y="75"/>
                    <a:pt x="720" y="150"/>
                    <a:pt x="1080" y="180"/>
                  </a:cubicBezTo>
                  <a:cubicBezTo>
                    <a:pt x="1440" y="210"/>
                    <a:pt x="1950" y="180"/>
                    <a:pt x="2160" y="180"/>
                  </a:cubicBezTo>
                </a:path>
              </a:pathLst>
            </a:custGeom>
            <a:noFill/>
            <a:ln w="9525" cap="rnd">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210" name="Rectangle 19"/>
            <p:cNvSpPr>
              <a:spLocks noChangeArrowheads="1"/>
            </p:cNvSpPr>
            <p:nvPr/>
          </p:nvSpPr>
          <p:spPr bwMode="auto">
            <a:xfrm>
              <a:off x="3754" y="4570"/>
              <a:ext cx="939" cy="480"/>
            </a:xfrm>
            <a:prstGeom prst="rect">
              <a:avLst/>
            </a:prstGeom>
            <a:solidFill>
              <a:srgbClr val="FFFFFF"/>
            </a:solidFill>
            <a:ln w="9525">
              <a:solidFill>
                <a:srgbClr val="000000"/>
              </a:solidFill>
              <a:miter lim="800000"/>
              <a:headEnd/>
              <a:tailEnd/>
            </a:ln>
          </p:spPr>
          <p:txBody>
            <a:bodyPr tIns="82800" bIns="82800"/>
            <a:lstStyle/>
            <a:p>
              <a:pPr eaLnBrk="0" hangingPunct="0"/>
              <a:r>
                <a:rPr lang="en-GB" altLang="zh-CN" sz="1200">
                  <a:solidFill>
                    <a:schemeClr val="bg2"/>
                  </a:solidFill>
                  <a:ea typeface="SimSun" pitchFamily="2" charset="-122"/>
                </a:rPr>
                <a:t>113.10</a:t>
              </a:r>
              <a:endParaRPr lang="en-GB" sz="1200" b="1">
                <a:solidFill>
                  <a:schemeClr val="bg2"/>
                </a:solidFill>
              </a:endParaRPr>
            </a:p>
          </p:txBody>
        </p:sp>
        <p:sp>
          <p:nvSpPr>
            <p:cNvPr id="8211" name="Rectangle 20"/>
            <p:cNvSpPr>
              <a:spLocks noChangeArrowheads="1"/>
            </p:cNvSpPr>
            <p:nvPr/>
          </p:nvSpPr>
          <p:spPr bwMode="auto">
            <a:xfrm>
              <a:off x="4693" y="4570"/>
              <a:ext cx="940" cy="480"/>
            </a:xfrm>
            <a:prstGeom prst="rect">
              <a:avLst/>
            </a:prstGeom>
            <a:solidFill>
              <a:srgbClr val="FFFFFF"/>
            </a:solidFill>
            <a:ln w="9525">
              <a:solidFill>
                <a:srgbClr val="000000"/>
              </a:solidFill>
              <a:miter lim="800000"/>
              <a:headEnd/>
              <a:tailEnd/>
            </a:ln>
          </p:spPr>
          <p:txBody>
            <a:bodyPr tIns="82800" bIns="82800"/>
            <a:lstStyle/>
            <a:p>
              <a:pPr algn="r" eaLnBrk="0" hangingPunct="0"/>
              <a:r>
                <a:rPr lang="en-GB" altLang="zh-CN" sz="1200">
                  <a:solidFill>
                    <a:schemeClr val="bg2"/>
                  </a:solidFill>
                  <a:ea typeface="SimSun" pitchFamily="2" charset="-122"/>
                </a:rPr>
                <a:t>600</a:t>
              </a:r>
              <a:endParaRPr lang="en-GB" sz="1200" b="1">
                <a:solidFill>
                  <a:schemeClr val="bg2"/>
                </a:solidFill>
              </a:endParaRPr>
            </a:p>
          </p:txBody>
        </p:sp>
        <p:sp>
          <p:nvSpPr>
            <p:cNvPr id="8212" name="Rectangle 21"/>
            <p:cNvSpPr>
              <a:spLocks noChangeArrowheads="1"/>
            </p:cNvSpPr>
            <p:nvPr/>
          </p:nvSpPr>
          <p:spPr bwMode="auto">
            <a:xfrm>
              <a:off x="3754" y="5050"/>
              <a:ext cx="939" cy="480"/>
            </a:xfrm>
            <a:prstGeom prst="rect">
              <a:avLst/>
            </a:prstGeom>
            <a:solidFill>
              <a:srgbClr val="FFFFFF"/>
            </a:solidFill>
            <a:ln w="9525">
              <a:solidFill>
                <a:srgbClr val="000000"/>
              </a:solidFill>
              <a:miter lim="800000"/>
              <a:headEnd/>
              <a:tailEnd/>
            </a:ln>
          </p:spPr>
          <p:txBody>
            <a:bodyPr tIns="82800" bIns="82800"/>
            <a:lstStyle/>
            <a:p>
              <a:pPr eaLnBrk="0" hangingPunct="0"/>
              <a:r>
                <a:rPr lang="en-GB" altLang="zh-CN" sz="1200">
                  <a:solidFill>
                    <a:schemeClr val="bg2"/>
                  </a:solidFill>
                  <a:ea typeface="SimSun" pitchFamily="2" charset="-122"/>
                </a:rPr>
                <a:t>113.09</a:t>
              </a:r>
              <a:endParaRPr lang="en-GB" sz="1200" b="1">
                <a:solidFill>
                  <a:schemeClr val="bg2"/>
                </a:solidFill>
              </a:endParaRPr>
            </a:p>
          </p:txBody>
        </p:sp>
        <p:sp>
          <p:nvSpPr>
            <p:cNvPr id="8213" name="Rectangle 22"/>
            <p:cNvSpPr>
              <a:spLocks noChangeArrowheads="1"/>
            </p:cNvSpPr>
            <p:nvPr/>
          </p:nvSpPr>
          <p:spPr bwMode="auto">
            <a:xfrm>
              <a:off x="4693" y="5050"/>
              <a:ext cx="940" cy="480"/>
            </a:xfrm>
            <a:prstGeom prst="rect">
              <a:avLst/>
            </a:prstGeom>
            <a:solidFill>
              <a:srgbClr val="FFFFFF"/>
            </a:solidFill>
            <a:ln w="9525">
              <a:solidFill>
                <a:srgbClr val="000000"/>
              </a:solidFill>
              <a:miter lim="800000"/>
              <a:headEnd/>
              <a:tailEnd/>
            </a:ln>
          </p:spPr>
          <p:txBody>
            <a:bodyPr tIns="82800" bIns="82800"/>
            <a:lstStyle/>
            <a:p>
              <a:pPr algn="r" eaLnBrk="0" hangingPunct="0"/>
              <a:r>
                <a:rPr lang="en-GB" altLang="zh-CN" sz="1200">
                  <a:solidFill>
                    <a:schemeClr val="bg2"/>
                  </a:solidFill>
                  <a:ea typeface="SimSun" pitchFamily="2" charset="-122"/>
                </a:rPr>
                <a:t>725</a:t>
              </a:r>
              <a:endParaRPr lang="en-GB" sz="1200" b="1">
                <a:solidFill>
                  <a:schemeClr val="bg2"/>
                </a:solidFill>
              </a:endParaRPr>
            </a:p>
          </p:txBody>
        </p:sp>
        <p:sp>
          <p:nvSpPr>
            <p:cNvPr id="8214" name="Rectangle 23"/>
            <p:cNvSpPr>
              <a:spLocks noChangeArrowheads="1"/>
            </p:cNvSpPr>
            <p:nvPr/>
          </p:nvSpPr>
          <p:spPr bwMode="auto">
            <a:xfrm>
              <a:off x="3754" y="5530"/>
              <a:ext cx="939" cy="480"/>
            </a:xfrm>
            <a:prstGeom prst="rect">
              <a:avLst/>
            </a:prstGeom>
            <a:solidFill>
              <a:srgbClr val="FFFFFF"/>
            </a:solidFill>
            <a:ln w="9525">
              <a:solidFill>
                <a:srgbClr val="000000"/>
              </a:solidFill>
              <a:miter lim="800000"/>
              <a:headEnd/>
              <a:tailEnd/>
            </a:ln>
          </p:spPr>
          <p:txBody>
            <a:bodyPr tIns="82800" bIns="82800"/>
            <a:lstStyle/>
            <a:p>
              <a:pPr eaLnBrk="0" hangingPunct="0"/>
              <a:r>
                <a:rPr lang="en-GB" altLang="zh-CN" sz="1200">
                  <a:solidFill>
                    <a:schemeClr val="bg2"/>
                  </a:solidFill>
                  <a:ea typeface="SimSun" pitchFamily="2" charset="-122"/>
                </a:rPr>
                <a:t>113.08</a:t>
              </a:r>
              <a:endParaRPr lang="en-GB" sz="1200" b="1">
                <a:solidFill>
                  <a:schemeClr val="bg2"/>
                </a:solidFill>
              </a:endParaRPr>
            </a:p>
          </p:txBody>
        </p:sp>
        <p:sp>
          <p:nvSpPr>
            <p:cNvPr id="8215" name="Rectangle 24"/>
            <p:cNvSpPr>
              <a:spLocks noChangeArrowheads="1"/>
            </p:cNvSpPr>
            <p:nvPr/>
          </p:nvSpPr>
          <p:spPr bwMode="auto">
            <a:xfrm>
              <a:off x="4693" y="5530"/>
              <a:ext cx="940" cy="480"/>
            </a:xfrm>
            <a:prstGeom prst="rect">
              <a:avLst/>
            </a:prstGeom>
            <a:solidFill>
              <a:srgbClr val="FFFFFF"/>
            </a:solidFill>
            <a:ln w="9525">
              <a:solidFill>
                <a:srgbClr val="000000"/>
              </a:solidFill>
              <a:miter lim="800000"/>
              <a:headEnd/>
              <a:tailEnd/>
            </a:ln>
          </p:spPr>
          <p:txBody>
            <a:bodyPr tIns="82800" bIns="82800"/>
            <a:lstStyle/>
            <a:p>
              <a:pPr algn="r" eaLnBrk="0" hangingPunct="0"/>
              <a:r>
                <a:rPr lang="en-GB" altLang="zh-CN" sz="1200">
                  <a:solidFill>
                    <a:schemeClr val="bg2"/>
                  </a:solidFill>
                  <a:ea typeface="SimSun" pitchFamily="2" charset="-122"/>
                </a:rPr>
                <a:t>150</a:t>
              </a:r>
              <a:endParaRPr lang="en-GB" sz="1200" b="1">
                <a:solidFill>
                  <a:schemeClr val="bg2"/>
                </a:solidFill>
              </a:endParaRPr>
            </a:p>
          </p:txBody>
        </p:sp>
        <p:grpSp>
          <p:nvGrpSpPr>
            <p:cNvPr id="8216" name="Group 25"/>
            <p:cNvGrpSpPr>
              <a:grpSpLocks/>
            </p:cNvGrpSpPr>
            <p:nvPr/>
          </p:nvGrpSpPr>
          <p:grpSpPr bwMode="auto">
            <a:xfrm rot="10800000">
              <a:off x="3754" y="6010"/>
              <a:ext cx="1880" cy="480"/>
              <a:chOff x="3754" y="4090"/>
              <a:chExt cx="1880" cy="480"/>
            </a:xfrm>
          </p:grpSpPr>
          <p:sp>
            <p:nvSpPr>
              <p:cNvPr id="8233" name="Line 26"/>
              <p:cNvSpPr>
                <a:spLocks noChangeShapeType="1"/>
              </p:cNvSpPr>
              <p:nvPr/>
            </p:nvSpPr>
            <p:spPr bwMode="auto">
              <a:xfrm>
                <a:off x="3754" y="4090"/>
                <a:ext cx="1" cy="480"/>
              </a:xfrm>
              <a:prstGeom prst="line">
                <a:avLst/>
              </a:prstGeom>
              <a:noFill/>
              <a:ln w="9525" cap="rnd">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8234" name="Line 27"/>
              <p:cNvSpPr>
                <a:spLocks noChangeShapeType="1"/>
              </p:cNvSpPr>
              <p:nvPr/>
            </p:nvSpPr>
            <p:spPr bwMode="auto">
              <a:xfrm>
                <a:off x="4693" y="4250"/>
                <a:ext cx="1" cy="320"/>
              </a:xfrm>
              <a:prstGeom prst="line">
                <a:avLst/>
              </a:prstGeom>
              <a:noFill/>
              <a:ln w="9525" cap="rnd">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8235" name="Line 28"/>
              <p:cNvSpPr>
                <a:spLocks noChangeShapeType="1"/>
              </p:cNvSpPr>
              <p:nvPr/>
            </p:nvSpPr>
            <p:spPr bwMode="auto">
              <a:xfrm>
                <a:off x="5633" y="4250"/>
                <a:ext cx="1" cy="320"/>
              </a:xfrm>
              <a:prstGeom prst="line">
                <a:avLst/>
              </a:prstGeom>
              <a:noFill/>
              <a:ln w="9525" cap="rnd">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8236" name="Freeform 29"/>
              <p:cNvSpPr>
                <a:spLocks/>
              </p:cNvSpPr>
              <p:nvPr/>
            </p:nvSpPr>
            <p:spPr bwMode="auto">
              <a:xfrm>
                <a:off x="3754" y="4090"/>
                <a:ext cx="1879" cy="187"/>
              </a:xfrm>
              <a:custGeom>
                <a:avLst/>
                <a:gdLst>
                  <a:gd name="T0" fmla="*/ 0 w 2160"/>
                  <a:gd name="T1" fmla="*/ 0 h 210"/>
                  <a:gd name="T2" fmla="*/ 233 w 2160"/>
                  <a:gd name="T3" fmla="*/ 49 h 210"/>
                  <a:gd name="T4" fmla="*/ 466 w 2160"/>
                  <a:gd name="T5" fmla="*/ 49 h 210"/>
                  <a:gd name="T6" fmla="*/ 0 60000 65536"/>
                  <a:gd name="T7" fmla="*/ 0 60000 65536"/>
                  <a:gd name="T8" fmla="*/ 0 60000 65536"/>
                  <a:gd name="T9" fmla="*/ 0 w 2160"/>
                  <a:gd name="T10" fmla="*/ 0 h 210"/>
                  <a:gd name="T11" fmla="*/ 2160 w 2160"/>
                  <a:gd name="T12" fmla="*/ 210 h 210"/>
                </a:gdLst>
                <a:ahLst/>
                <a:cxnLst>
                  <a:cxn ang="T6">
                    <a:pos x="T0" y="T1"/>
                  </a:cxn>
                  <a:cxn ang="T7">
                    <a:pos x="T2" y="T3"/>
                  </a:cxn>
                  <a:cxn ang="T8">
                    <a:pos x="T4" y="T5"/>
                  </a:cxn>
                </a:cxnLst>
                <a:rect l="T9" t="T10" r="T11" b="T12"/>
                <a:pathLst>
                  <a:path w="2160" h="210">
                    <a:moveTo>
                      <a:pt x="0" y="0"/>
                    </a:moveTo>
                    <a:cubicBezTo>
                      <a:pt x="360" y="75"/>
                      <a:pt x="720" y="150"/>
                      <a:pt x="1080" y="180"/>
                    </a:cubicBezTo>
                    <a:cubicBezTo>
                      <a:pt x="1440" y="210"/>
                      <a:pt x="1950" y="180"/>
                      <a:pt x="2160" y="180"/>
                    </a:cubicBezTo>
                  </a:path>
                </a:pathLst>
              </a:custGeom>
              <a:noFill/>
              <a:ln w="9525" cap="rnd">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8217" name="AutoShape 30"/>
            <p:cNvSpPr>
              <a:spLocks/>
            </p:cNvSpPr>
            <p:nvPr/>
          </p:nvSpPr>
          <p:spPr bwMode="auto">
            <a:xfrm>
              <a:off x="6102" y="4570"/>
              <a:ext cx="157" cy="1920"/>
            </a:xfrm>
            <a:prstGeom prst="rightBrace">
              <a:avLst>
                <a:gd name="adj1" fmla="val 101911"/>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218" name="Rectangle 31"/>
            <p:cNvSpPr>
              <a:spLocks noChangeArrowheads="1"/>
            </p:cNvSpPr>
            <p:nvPr/>
          </p:nvSpPr>
          <p:spPr bwMode="auto">
            <a:xfrm>
              <a:off x="6415" y="5210"/>
              <a:ext cx="2035"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82800" rIns="18000" bIns="10800"/>
            <a:lstStyle/>
            <a:p>
              <a:pPr algn="ctr" eaLnBrk="0" hangingPunct="0"/>
              <a:r>
                <a:rPr lang="en-GB" altLang="zh-CN" sz="1200" b="1">
                  <a:solidFill>
                    <a:schemeClr val="bg2"/>
                  </a:solidFill>
                  <a:ea typeface="SimSun" pitchFamily="2" charset="-122"/>
                </a:rPr>
                <a:t>Bids</a:t>
              </a:r>
            </a:p>
            <a:p>
              <a:pPr algn="ctr" eaLnBrk="0" hangingPunct="0"/>
              <a:r>
                <a:rPr lang="en-GB" altLang="zh-CN" sz="1200">
                  <a:solidFill>
                    <a:schemeClr val="bg2"/>
                  </a:solidFill>
                  <a:ea typeface="SimSun" pitchFamily="2" charset="-122"/>
                </a:rPr>
                <a:t>(Prices &amp; Quantity)</a:t>
              </a:r>
              <a:endParaRPr lang="en-GB" sz="1200" b="1">
                <a:solidFill>
                  <a:schemeClr val="bg2"/>
                </a:solidFill>
              </a:endParaRPr>
            </a:p>
          </p:txBody>
        </p:sp>
        <p:sp>
          <p:nvSpPr>
            <p:cNvPr id="8219" name="Rectangle 32"/>
            <p:cNvSpPr>
              <a:spLocks noChangeArrowheads="1"/>
            </p:cNvSpPr>
            <p:nvPr/>
          </p:nvSpPr>
          <p:spPr bwMode="auto">
            <a:xfrm>
              <a:off x="3754" y="4250"/>
              <a:ext cx="1879"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36000" rIns="18000" bIns="36000"/>
            <a:lstStyle/>
            <a:p>
              <a:pPr algn="ctr" eaLnBrk="0" hangingPunct="0"/>
              <a:r>
                <a:rPr lang="en-GB" altLang="zh-CN" sz="1100" b="1" i="1">
                  <a:solidFill>
                    <a:srgbClr val="808080"/>
                  </a:solidFill>
                  <a:ea typeface="SimSun" pitchFamily="2" charset="-122"/>
                </a:rPr>
                <a:t>Market Touch</a:t>
              </a:r>
              <a:endParaRPr lang="en-GB" sz="1200" b="1">
                <a:solidFill>
                  <a:schemeClr val="bg1"/>
                </a:solidFill>
              </a:endParaRPr>
            </a:p>
          </p:txBody>
        </p:sp>
        <p:sp>
          <p:nvSpPr>
            <p:cNvPr id="8220" name="Rectangle 33"/>
            <p:cNvSpPr>
              <a:spLocks noChangeArrowheads="1"/>
            </p:cNvSpPr>
            <p:nvPr/>
          </p:nvSpPr>
          <p:spPr bwMode="auto">
            <a:xfrm>
              <a:off x="3911" y="7930"/>
              <a:ext cx="939" cy="480"/>
            </a:xfrm>
            <a:prstGeom prst="rect">
              <a:avLst/>
            </a:prstGeom>
            <a:solidFill>
              <a:srgbClr val="C0C0C0"/>
            </a:solidFill>
            <a:ln w="9525">
              <a:solidFill>
                <a:srgbClr val="000000"/>
              </a:solidFill>
              <a:miter lim="800000"/>
              <a:headEnd/>
              <a:tailEnd/>
            </a:ln>
          </p:spPr>
          <p:txBody>
            <a:bodyPr tIns="82800" bIns="82800"/>
            <a:lstStyle/>
            <a:p>
              <a:pPr eaLnBrk="0" hangingPunct="0"/>
              <a:r>
                <a:rPr lang="en-GB" altLang="zh-CN" sz="1200">
                  <a:solidFill>
                    <a:schemeClr val="bg1"/>
                  </a:solidFill>
                  <a:ea typeface="SimSun" pitchFamily="2" charset="-122"/>
                </a:rPr>
                <a:t>113.10</a:t>
              </a:r>
              <a:endParaRPr lang="en-GB" sz="1200" b="1">
                <a:solidFill>
                  <a:schemeClr val="bg1"/>
                </a:solidFill>
              </a:endParaRPr>
            </a:p>
          </p:txBody>
        </p:sp>
        <p:cxnSp>
          <p:nvCxnSpPr>
            <p:cNvPr id="8221" name="AutoShape 34"/>
            <p:cNvCxnSpPr>
              <a:cxnSpLocks noChangeShapeType="1"/>
              <a:stCxn id="8220" idx="1"/>
              <a:endCxn id="8210" idx="1"/>
            </p:cNvCxnSpPr>
            <p:nvPr/>
          </p:nvCxnSpPr>
          <p:spPr bwMode="auto">
            <a:xfrm rot="10800000">
              <a:off x="3754" y="4810"/>
              <a:ext cx="157" cy="3360"/>
            </a:xfrm>
            <a:prstGeom prst="curvedConnector3">
              <a:avLst>
                <a:gd name="adj1" fmla="val 300000"/>
              </a:avLst>
            </a:prstGeom>
            <a:noFill/>
            <a:ln w="9525">
              <a:solidFill>
                <a:srgbClr val="808080"/>
              </a:solidFill>
              <a:round/>
              <a:headEnd/>
              <a:tailEnd type="triangle" w="med" len="med"/>
            </a:ln>
            <a:extLst>
              <a:ext uri="{909E8E84-426E-40DD-AFC4-6F175D3DCCD1}">
                <a14:hiddenFill xmlns:a14="http://schemas.microsoft.com/office/drawing/2010/main">
                  <a:noFill/>
                </a14:hiddenFill>
              </a:ext>
            </a:extLst>
          </p:spPr>
        </p:cxnSp>
        <p:sp>
          <p:nvSpPr>
            <p:cNvPr id="8222" name="Rectangle 35"/>
            <p:cNvSpPr>
              <a:spLocks noChangeArrowheads="1"/>
            </p:cNvSpPr>
            <p:nvPr/>
          </p:nvSpPr>
          <p:spPr bwMode="auto">
            <a:xfrm>
              <a:off x="3598" y="7450"/>
              <a:ext cx="2347"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82800" rIns="18000" bIns="10800"/>
            <a:lstStyle/>
            <a:p>
              <a:pPr algn="ctr" eaLnBrk="0" hangingPunct="0"/>
              <a:r>
                <a:rPr lang="en-GB" altLang="zh-CN" sz="900" i="1">
                  <a:solidFill>
                    <a:schemeClr val="bg2"/>
                  </a:solidFill>
                  <a:ea typeface="SimSun" pitchFamily="2" charset="-122"/>
                </a:rPr>
                <a:t>Detailed view of 113.10 stack:</a:t>
              </a:r>
              <a:endParaRPr lang="en-GB" sz="1200" b="1">
                <a:solidFill>
                  <a:schemeClr val="bg2"/>
                </a:solidFill>
              </a:endParaRPr>
            </a:p>
          </p:txBody>
        </p:sp>
        <p:sp>
          <p:nvSpPr>
            <p:cNvPr id="8223" name="Rectangle 36"/>
            <p:cNvSpPr>
              <a:spLocks noChangeArrowheads="1"/>
            </p:cNvSpPr>
            <p:nvPr/>
          </p:nvSpPr>
          <p:spPr bwMode="auto">
            <a:xfrm>
              <a:off x="4850" y="7930"/>
              <a:ext cx="940" cy="480"/>
            </a:xfrm>
            <a:prstGeom prst="rect">
              <a:avLst/>
            </a:prstGeom>
            <a:solidFill>
              <a:srgbClr val="FFFFFF"/>
            </a:solidFill>
            <a:ln w="9525">
              <a:solidFill>
                <a:srgbClr val="000000"/>
              </a:solidFill>
              <a:miter lim="800000"/>
              <a:headEnd/>
              <a:tailEnd/>
            </a:ln>
          </p:spPr>
          <p:txBody>
            <a:bodyPr tIns="82800" bIns="82800"/>
            <a:lstStyle/>
            <a:p>
              <a:pPr algn="r" eaLnBrk="0" hangingPunct="0"/>
              <a:r>
                <a:rPr lang="en-GB" altLang="zh-CN" sz="1200">
                  <a:solidFill>
                    <a:schemeClr val="bg2"/>
                  </a:solidFill>
                  <a:ea typeface="SimSun" pitchFamily="2" charset="-122"/>
                </a:rPr>
                <a:t>5</a:t>
              </a:r>
              <a:endParaRPr lang="en-GB" sz="1200" b="1">
                <a:solidFill>
                  <a:schemeClr val="bg2"/>
                </a:solidFill>
              </a:endParaRPr>
            </a:p>
          </p:txBody>
        </p:sp>
        <p:sp>
          <p:nvSpPr>
            <p:cNvPr id="8224" name="Rectangle 37"/>
            <p:cNvSpPr>
              <a:spLocks noChangeArrowheads="1"/>
            </p:cNvSpPr>
            <p:nvPr/>
          </p:nvSpPr>
          <p:spPr bwMode="auto">
            <a:xfrm>
              <a:off x="5789" y="7930"/>
              <a:ext cx="940" cy="480"/>
            </a:xfrm>
            <a:prstGeom prst="rect">
              <a:avLst/>
            </a:prstGeom>
            <a:solidFill>
              <a:srgbClr val="FFFFFF"/>
            </a:solidFill>
            <a:ln w="9525">
              <a:solidFill>
                <a:srgbClr val="000000"/>
              </a:solidFill>
              <a:miter lim="800000"/>
              <a:headEnd/>
              <a:tailEnd/>
            </a:ln>
          </p:spPr>
          <p:txBody>
            <a:bodyPr tIns="82800" bIns="82800"/>
            <a:lstStyle/>
            <a:p>
              <a:pPr algn="r" eaLnBrk="0" hangingPunct="0"/>
              <a:r>
                <a:rPr lang="en-GB" altLang="zh-CN" sz="1200">
                  <a:solidFill>
                    <a:schemeClr val="bg2"/>
                  </a:solidFill>
                  <a:ea typeface="SimSun" pitchFamily="2" charset="-122"/>
                </a:rPr>
                <a:t>370</a:t>
              </a:r>
              <a:endParaRPr lang="en-GB" sz="1200" b="1">
                <a:solidFill>
                  <a:schemeClr val="bg2"/>
                </a:solidFill>
              </a:endParaRPr>
            </a:p>
          </p:txBody>
        </p:sp>
        <p:sp>
          <p:nvSpPr>
            <p:cNvPr id="8225" name="Rectangle 38"/>
            <p:cNvSpPr>
              <a:spLocks noChangeArrowheads="1"/>
            </p:cNvSpPr>
            <p:nvPr/>
          </p:nvSpPr>
          <p:spPr bwMode="auto">
            <a:xfrm>
              <a:off x="6728" y="7930"/>
              <a:ext cx="940" cy="480"/>
            </a:xfrm>
            <a:prstGeom prst="rect">
              <a:avLst/>
            </a:prstGeom>
            <a:solidFill>
              <a:srgbClr val="FFFFFF"/>
            </a:solidFill>
            <a:ln w="9525">
              <a:solidFill>
                <a:srgbClr val="000000"/>
              </a:solidFill>
              <a:miter lim="800000"/>
              <a:headEnd/>
              <a:tailEnd/>
            </a:ln>
          </p:spPr>
          <p:txBody>
            <a:bodyPr tIns="82800" bIns="82800"/>
            <a:lstStyle/>
            <a:p>
              <a:pPr algn="r" eaLnBrk="0" hangingPunct="0"/>
              <a:r>
                <a:rPr lang="en-GB" altLang="zh-CN" sz="1200">
                  <a:solidFill>
                    <a:schemeClr val="bg2"/>
                  </a:solidFill>
                  <a:ea typeface="SimSun" pitchFamily="2" charset="-122"/>
                </a:rPr>
                <a:t>13</a:t>
              </a:r>
              <a:endParaRPr lang="en-GB" sz="1200" b="1">
                <a:solidFill>
                  <a:schemeClr val="bg2"/>
                </a:solidFill>
              </a:endParaRPr>
            </a:p>
          </p:txBody>
        </p:sp>
        <p:sp>
          <p:nvSpPr>
            <p:cNvPr id="8226" name="Rectangle 39"/>
            <p:cNvSpPr>
              <a:spLocks noChangeArrowheads="1"/>
            </p:cNvSpPr>
            <p:nvPr/>
          </p:nvSpPr>
          <p:spPr bwMode="auto">
            <a:xfrm>
              <a:off x="7667" y="7930"/>
              <a:ext cx="940" cy="480"/>
            </a:xfrm>
            <a:prstGeom prst="rect">
              <a:avLst/>
            </a:prstGeom>
            <a:solidFill>
              <a:srgbClr val="FFFFFF"/>
            </a:solidFill>
            <a:ln w="9525">
              <a:solidFill>
                <a:srgbClr val="000000"/>
              </a:solidFill>
              <a:miter lim="800000"/>
              <a:headEnd/>
              <a:tailEnd/>
            </a:ln>
          </p:spPr>
          <p:txBody>
            <a:bodyPr tIns="82800" bIns="82800"/>
            <a:lstStyle/>
            <a:p>
              <a:pPr algn="r" eaLnBrk="0" hangingPunct="0"/>
              <a:r>
                <a:rPr lang="en-GB" altLang="zh-CN" sz="1200">
                  <a:solidFill>
                    <a:schemeClr val="bg2"/>
                  </a:solidFill>
                  <a:ea typeface="SimSun" pitchFamily="2" charset="-122"/>
                </a:rPr>
                <a:t>212</a:t>
              </a:r>
              <a:endParaRPr lang="en-GB" sz="1200" b="1">
                <a:solidFill>
                  <a:schemeClr val="bg2"/>
                </a:solidFill>
              </a:endParaRPr>
            </a:p>
          </p:txBody>
        </p:sp>
        <p:sp>
          <p:nvSpPr>
            <p:cNvPr id="8227" name="Rectangle 40"/>
            <p:cNvSpPr>
              <a:spLocks noChangeArrowheads="1"/>
            </p:cNvSpPr>
            <p:nvPr/>
          </p:nvSpPr>
          <p:spPr bwMode="auto">
            <a:xfrm>
              <a:off x="4850" y="8410"/>
              <a:ext cx="939" cy="480"/>
            </a:xfrm>
            <a:prstGeom prst="rect">
              <a:avLst/>
            </a:prstGeom>
            <a:noFill/>
            <a:ln w="952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18000" tIns="82800" rIns="18000" bIns="10800"/>
            <a:lstStyle/>
            <a:p>
              <a:pPr algn="ctr" eaLnBrk="0" hangingPunct="0"/>
              <a:r>
                <a:rPr lang="en-GB" altLang="zh-CN" sz="900" i="1">
                  <a:solidFill>
                    <a:srgbClr val="999999"/>
                  </a:solidFill>
                  <a:ea typeface="SimSun" pitchFamily="2" charset="-122"/>
                </a:rPr>
                <a:t>User A</a:t>
              </a:r>
              <a:endParaRPr lang="en-GB" sz="1200" b="1">
                <a:solidFill>
                  <a:schemeClr val="bg1"/>
                </a:solidFill>
              </a:endParaRPr>
            </a:p>
          </p:txBody>
        </p:sp>
        <p:sp>
          <p:nvSpPr>
            <p:cNvPr id="8228" name="Rectangle 41"/>
            <p:cNvSpPr>
              <a:spLocks noChangeArrowheads="1"/>
            </p:cNvSpPr>
            <p:nvPr/>
          </p:nvSpPr>
          <p:spPr bwMode="auto">
            <a:xfrm>
              <a:off x="5789" y="8410"/>
              <a:ext cx="939" cy="480"/>
            </a:xfrm>
            <a:prstGeom prst="rect">
              <a:avLst/>
            </a:prstGeom>
            <a:noFill/>
            <a:ln w="952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18000" tIns="82800" rIns="18000" bIns="10800"/>
            <a:lstStyle/>
            <a:p>
              <a:pPr algn="ctr" eaLnBrk="0" hangingPunct="0"/>
              <a:r>
                <a:rPr lang="en-GB" altLang="zh-CN" sz="900" i="1">
                  <a:solidFill>
                    <a:srgbClr val="999999"/>
                  </a:solidFill>
                  <a:ea typeface="SimSun" pitchFamily="2" charset="-122"/>
                </a:rPr>
                <a:t>User B</a:t>
              </a:r>
              <a:endParaRPr lang="en-GB" sz="1200" b="1">
                <a:solidFill>
                  <a:schemeClr val="bg1"/>
                </a:solidFill>
              </a:endParaRPr>
            </a:p>
          </p:txBody>
        </p:sp>
        <p:sp>
          <p:nvSpPr>
            <p:cNvPr id="8229" name="Rectangle 42"/>
            <p:cNvSpPr>
              <a:spLocks noChangeArrowheads="1"/>
            </p:cNvSpPr>
            <p:nvPr/>
          </p:nvSpPr>
          <p:spPr bwMode="auto">
            <a:xfrm>
              <a:off x="6728" y="8410"/>
              <a:ext cx="939" cy="480"/>
            </a:xfrm>
            <a:prstGeom prst="rect">
              <a:avLst/>
            </a:prstGeom>
            <a:noFill/>
            <a:ln w="952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18000" tIns="82800" rIns="18000" bIns="10800"/>
            <a:lstStyle/>
            <a:p>
              <a:pPr algn="ctr" eaLnBrk="0" hangingPunct="0"/>
              <a:r>
                <a:rPr lang="en-GB" altLang="zh-CN" sz="900" i="1">
                  <a:solidFill>
                    <a:srgbClr val="999999"/>
                  </a:solidFill>
                  <a:ea typeface="SimSun" pitchFamily="2" charset="-122"/>
                </a:rPr>
                <a:t>User …</a:t>
              </a:r>
              <a:endParaRPr lang="en-GB" sz="1200" b="1">
                <a:solidFill>
                  <a:schemeClr val="bg1"/>
                </a:solidFill>
              </a:endParaRPr>
            </a:p>
          </p:txBody>
        </p:sp>
        <p:sp>
          <p:nvSpPr>
            <p:cNvPr id="8230" name="Rectangle 43"/>
            <p:cNvSpPr>
              <a:spLocks noChangeArrowheads="1"/>
            </p:cNvSpPr>
            <p:nvPr/>
          </p:nvSpPr>
          <p:spPr bwMode="auto">
            <a:xfrm>
              <a:off x="7667" y="8410"/>
              <a:ext cx="939" cy="480"/>
            </a:xfrm>
            <a:prstGeom prst="rect">
              <a:avLst/>
            </a:prstGeom>
            <a:noFill/>
            <a:ln w="952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18000" tIns="82800" rIns="18000" bIns="10800"/>
            <a:lstStyle/>
            <a:p>
              <a:pPr algn="ctr" eaLnBrk="0" hangingPunct="0"/>
              <a:r>
                <a:rPr lang="en-GB" altLang="zh-CN" sz="900" i="1">
                  <a:solidFill>
                    <a:srgbClr val="999999"/>
                  </a:solidFill>
                  <a:ea typeface="SimSun" pitchFamily="2" charset="-122"/>
                </a:rPr>
                <a:t>User …</a:t>
              </a:r>
              <a:endParaRPr lang="en-GB" sz="1200" b="1">
                <a:solidFill>
                  <a:schemeClr val="bg1"/>
                </a:solidFill>
              </a:endParaRPr>
            </a:p>
          </p:txBody>
        </p:sp>
        <p:sp>
          <p:nvSpPr>
            <p:cNvPr id="8231" name="AutoShape 44"/>
            <p:cNvSpPr>
              <a:spLocks/>
            </p:cNvSpPr>
            <p:nvPr/>
          </p:nvSpPr>
          <p:spPr bwMode="auto">
            <a:xfrm>
              <a:off x="6258" y="9690"/>
              <a:ext cx="2348" cy="640"/>
            </a:xfrm>
            <a:prstGeom prst="accentCallout3">
              <a:avLst>
                <a:gd name="adj1" fmla="val 25000"/>
                <a:gd name="adj2" fmla="val 104444"/>
                <a:gd name="adj3" fmla="val 25000"/>
                <a:gd name="adj4" fmla="val 125639"/>
                <a:gd name="adj5" fmla="val -176111"/>
                <a:gd name="adj6" fmla="val 125639"/>
                <a:gd name="adj7" fmla="val -225000"/>
                <a:gd name="adj8" fmla="val 104444"/>
              </a:avLst>
            </a:prstGeom>
            <a:solidFill>
              <a:srgbClr val="FFFFFF"/>
            </a:solidFill>
            <a:ln w="9525">
              <a:solidFill>
                <a:srgbClr val="000000"/>
              </a:solidFill>
              <a:miter lim="800000"/>
              <a:headEnd/>
              <a:tailEnd type="triangle" w="med" len="med"/>
            </a:ln>
          </p:spPr>
          <p:txBody>
            <a:bodyPr rIns="18000"/>
            <a:lstStyle/>
            <a:p>
              <a:pPr algn="r" eaLnBrk="0" hangingPunct="0"/>
              <a:r>
                <a:rPr lang="en-GB" altLang="zh-CN" sz="900" b="1">
                  <a:solidFill>
                    <a:schemeClr val="bg2"/>
                  </a:solidFill>
                  <a:ea typeface="SimSun" pitchFamily="2" charset="-122"/>
                </a:rPr>
                <a:t>Any new buy </a:t>
              </a:r>
              <a:r>
                <a:rPr lang="en-GB" altLang="zh-CN" sz="900" b="1" i="1">
                  <a:solidFill>
                    <a:schemeClr val="bg2"/>
                  </a:solidFill>
                  <a:ea typeface="SimSun" pitchFamily="2" charset="-122"/>
                </a:rPr>
                <a:t>limit-order</a:t>
              </a:r>
              <a:r>
                <a:rPr lang="en-GB" altLang="zh-CN" sz="900" b="1">
                  <a:solidFill>
                    <a:schemeClr val="bg2"/>
                  </a:solidFill>
                  <a:ea typeface="SimSun" pitchFamily="2" charset="-122"/>
                </a:rPr>
                <a:t> at 113.10 will join the stack at the back of the queue</a:t>
              </a:r>
            </a:p>
            <a:p>
              <a:pPr algn="ctr" eaLnBrk="0" hangingPunct="0"/>
              <a:endParaRPr lang="en-GB" sz="1200" b="1">
                <a:solidFill>
                  <a:schemeClr val="bg2"/>
                </a:solidFill>
              </a:endParaRPr>
            </a:p>
          </p:txBody>
        </p:sp>
        <p:sp>
          <p:nvSpPr>
            <p:cNvPr id="8232" name="AutoShape 45"/>
            <p:cNvSpPr>
              <a:spLocks/>
            </p:cNvSpPr>
            <p:nvPr/>
          </p:nvSpPr>
          <p:spPr bwMode="auto">
            <a:xfrm>
              <a:off x="3712" y="9370"/>
              <a:ext cx="2035" cy="640"/>
            </a:xfrm>
            <a:prstGeom prst="accentCallout3">
              <a:avLst>
                <a:gd name="adj1" fmla="val 25000"/>
                <a:gd name="adj2" fmla="val -5130"/>
                <a:gd name="adj3" fmla="val 25000"/>
                <a:gd name="adj4" fmla="val -33375"/>
                <a:gd name="adj5" fmla="val -84167"/>
                <a:gd name="adj6" fmla="val -33375"/>
                <a:gd name="adj7" fmla="val -166667"/>
                <a:gd name="adj8" fmla="val 6583"/>
              </a:avLst>
            </a:prstGeom>
            <a:solidFill>
              <a:srgbClr val="FFFFFF"/>
            </a:solidFill>
            <a:ln w="9525">
              <a:solidFill>
                <a:srgbClr val="000000"/>
              </a:solidFill>
              <a:miter lim="800000"/>
              <a:headEnd/>
              <a:tailEnd type="triangle" w="med" len="med"/>
            </a:ln>
          </p:spPr>
          <p:txBody>
            <a:bodyPr lIns="18000"/>
            <a:lstStyle/>
            <a:p>
              <a:pPr eaLnBrk="0" hangingPunct="0"/>
              <a:r>
                <a:rPr lang="en-GB" altLang="zh-CN" sz="900" b="1">
                  <a:solidFill>
                    <a:schemeClr val="bg2"/>
                  </a:solidFill>
                  <a:ea typeface="SimSun" pitchFamily="2" charset="-122"/>
                </a:rPr>
                <a:t>Any sell </a:t>
              </a:r>
              <a:r>
                <a:rPr lang="en-GB" altLang="zh-CN" sz="900" b="1" i="1">
                  <a:solidFill>
                    <a:schemeClr val="bg2"/>
                  </a:solidFill>
                  <a:ea typeface="SimSun" pitchFamily="2" charset="-122"/>
                </a:rPr>
                <a:t>market-order</a:t>
              </a:r>
              <a:r>
                <a:rPr lang="en-GB" altLang="zh-CN" sz="900" b="1">
                  <a:solidFill>
                    <a:schemeClr val="bg2"/>
                  </a:solidFill>
                  <a:ea typeface="SimSun" pitchFamily="2" charset="-122"/>
                </a:rPr>
                <a:t> will first trade with User A, then User B, etc…</a:t>
              </a:r>
            </a:p>
            <a:p>
              <a:pPr algn="ctr" eaLnBrk="0" hangingPunct="0"/>
              <a:endParaRPr lang="en-GB" sz="1200" b="1">
                <a:solidFill>
                  <a:schemeClr val="bg2"/>
                </a:solidFill>
              </a:endParaRPr>
            </a:p>
          </p:txBody>
        </p:sp>
      </p:gr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2695575"/>
            <a:ext cx="7240587" cy="411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itle 1"/>
          <p:cNvSpPr>
            <a:spLocks noGrp="1"/>
          </p:cNvSpPr>
          <p:nvPr>
            <p:ph type="title" idx="4294967295"/>
          </p:nvPr>
        </p:nvSpPr>
        <p:spPr/>
        <p:txBody>
          <a:bodyPr/>
          <a:lstStyle/>
          <a:p>
            <a:pPr eaLnBrk="1" hangingPunct="1"/>
            <a:r>
              <a:rPr lang="en-GB" smtClean="0"/>
              <a:t>Trade Process </a:t>
            </a:r>
            <a:r>
              <a:rPr lang="en-GB" sz="2000" smtClean="0"/>
              <a:t>– what, when, how</a:t>
            </a:r>
          </a:p>
        </p:txBody>
      </p:sp>
      <p:sp>
        <p:nvSpPr>
          <p:cNvPr id="9220" name="Content Placeholder 2"/>
          <p:cNvSpPr>
            <a:spLocks noGrp="1"/>
          </p:cNvSpPr>
          <p:nvPr>
            <p:ph idx="4294967295"/>
          </p:nvPr>
        </p:nvSpPr>
        <p:spPr>
          <a:xfrm>
            <a:off x="330200" y="1214438"/>
            <a:ext cx="8489950" cy="1571625"/>
          </a:xfrm>
        </p:spPr>
        <p:txBody>
          <a:bodyPr/>
          <a:lstStyle/>
          <a:p>
            <a:pPr eaLnBrk="1" hangingPunct="1">
              <a:buFontTx/>
              <a:buNone/>
            </a:pPr>
            <a:r>
              <a:rPr lang="en-US" sz="2000" b="1" smtClean="0">
                <a:solidFill>
                  <a:srgbClr val="0066FF"/>
                </a:solidFill>
                <a:sym typeface="Wingdings" pitchFamily="2" charset="2"/>
              </a:rPr>
              <a:t></a:t>
            </a:r>
            <a:r>
              <a:rPr lang="en-US" sz="1800" smtClean="0"/>
              <a:t> </a:t>
            </a:r>
            <a:r>
              <a:rPr lang="en-US" sz="1800" b="1" smtClean="0"/>
              <a:t>Pre-trade analysis</a:t>
            </a:r>
            <a:r>
              <a:rPr lang="en-US" sz="1800" smtClean="0"/>
              <a:t> – analysis properties of asset using of market data or financial news. </a:t>
            </a:r>
          </a:p>
          <a:p>
            <a:pPr eaLnBrk="1" hangingPunct="1">
              <a:buFontTx/>
              <a:buNone/>
            </a:pPr>
            <a:r>
              <a:rPr lang="en-US" sz="2000" b="1" smtClean="0">
                <a:solidFill>
                  <a:srgbClr val="0066FF"/>
                </a:solidFill>
                <a:sym typeface="Wingdings" pitchFamily="2" charset="2"/>
              </a:rPr>
              <a:t></a:t>
            </a:r>
            <a:r>
              <a:rPr lang="en-US" sz="1800" smtClean="0">
                <a:sym typeface="Wingdings" pitchFamily="2" charset="2"/>
              </a:rPr>
              <a:t> </a:t>
            </a:r>
            <a:r>
              <a:rPr lang="en-US" sz="1800" b="1" smtClean="0">
                <a:sym typeface="Wingdings" pitchFamily="2" charset="2"/>
              </a:rPr>
              <a:t>T</a:t>
            </a:r>
            <a:r>
              <a:rPr lang="en-US" sz="1800" b="1" smtClean="0"/>
              <a:t>rading signal</a:t>
            </a:r>
            <a:r>
              <a:rPr lang="en-US" sz="1800" smtClean="0"/>
              <a:t> – identifies trading opportunities based on the pre-trade analysis.</a:t>
            </a:r>
          </a:p>
          <a:p>
            <a:pPr eaLnBrk="1" hangingPunct="1">
              <a:buFontTx/>
              <a:buNone/>
            </a:pPr>
            <a:r>
              <a:rPr lang="en-US" sz="2000" b="1" smtClean="0">
                <a:solidFill>
                  <a:srgbClr val="0066FF"/>
                </a:solidFill>
                <a:sym typeface="Wingdings" pitchFamily="2" charset="2"/>
              </a:rPr>
              <a:t></a:t>
            </a:r>
            <a:r>
              <a:rPr lang="en-US" sz="1800" smtClean="0"/>
              <a:t> </a:t>
            </a:r>
            <a:r>
              <a:rPr lang="en-US" sz="1800" b="1" smtClean="0"/>
              <a:t>Trade execution</a:t>
            </a:r>
            <a:r>
              <a:rPr lang="en-US" sz="1800" smtClean="0"/>
              <a:t> – executing orders for the selected asset (when and how).</a:t>
            </a:r>
            <a:r>
              <a:rPr lang="en-US" sz="1800" smtClean="0">
                <a:sym typeface="Wingdings" pitchFamily="2" charset="2"/>
              </a:rPr>
              <a:t> </a:t>
            </a:r>
            <a:endParaRPr lang="en-GB" sz="180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GB" smtClean="0"/>
              <a:t>Algorithmic Trading </a:t>
            </a:r>
            <a:r>
              <a:rPr lang="en-GB" sz="2200" smtClean="0"/>
              <a:t>Equities</a:t>
            </a:r>
            <a:r>
              <a:rPr lang="en-GB" smtClean="0"/>
              <a:t> </a:t>
            </a:r>
            <a:r>
              <a:rPr lang="en-GB" sz="2200" smtClean="0"/>
              <a:t>example system</a:t>
            </a:r>
          </a:p>
        </p:txBody>
      </p:sp>
      <p:sp>
        <p:nvSpPr>
          <p:cNvPr id="10243" name="Rectangle 2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pic>
        <p:nvPicPr>
          <p:cNvPr id="10244" name="Picture 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1447800"/>
            <a:ext cx="8682037" cy="491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title"/>
          </p:nvPr>
        </p:nvSpPr>
        <p:spPr>
          <a:xfrm>
            <a:off x="179388" y="0"/>
            <a:ext cx="8229600" cy="419100"/>
          </a:xfrm>
        </p:spPr>
        <p:txBody>
          <a:bodyPr/>
          <a:lstStyle/>
          <a:p>
            <a:pPr eaLnBrk="1" hangingPunct="1"/>
            <a:r>
              <a:rPr lang="en-GB" sz="2800" smtClean="0">
                <a:solidFill>
                  <a:schemeClr val="bg1"/>
                </a:solidFill>
              </a:rPr>
              <a:t>Algorithmic/Systematic trading </a:t>
            </a:r>
          </a:p>
        </p:txBody>
      </p:sp>
      <p:sp>
        <p:nvSpPr>
          <p:cNvPr id="5" name="TextBox 4"/>
          <p:cNvSpPr txBox="1"/>
          <p:nvPr/>
        </p:nvSpPr>
        <p:spPr>
          <a:xfrm>
            <a:off x="107950" y="1979613"/>
            <a:ext cx="1944688" cy="369887"/>
          </a:xfrm>
          <a:prstGeom prst="rect">
            <a:avLst/>
          </a:prstGeom>
          <a:noFill/>
          <a:ln>
            <a:noFill/>
          </a:ln>
        </p:spPr>
        <p:txBody>
          <a:bodyPr>
            <a:spAutoFit/>
          </a:bodyPr>
          <a:lstStyle/>
          <a:p>
            <a:pPr fontAlgn="auto">
              <a:spcBef>
                <a:spcPts val="0"/>
              </a:spcBef>
              <a:spcAft>
                <a:spcPts val="0"/>
              </a:spcAft>
              <a:defRPr/>
            </a:pPr>
            <a:r>
              <a:rPr lang="en-GB" b="1" dirty="0">
                <a:solidFill>
                  <a:schemeClr val="tx2">
                    <a:lumMod val="60000"/>
                    <a:lumOff val="40000"/>
                  </a:schemeClr>
                </a:solidFill>
                <a:latin typeface="+mn-lt"/>
              </a:rPr>
              <a:t>Pre-trade Analysis</a:t>
            </a:r>
          </a:p>
        </p:txBody>
      </p:sp>
      <p:sp>
        <p:nvSpPr>
          <p:cNvPr id="6" name="TextBox 5"/>
          <p:cNvSpPr txBox="1"/>
          <p:nvPr/>
        </p:nvSpPr>
        <p:spPr>
          <a:xfrm>
            <a:off x="107950" y="3779838"/>
            <a:ext cx="1871663" cy="369887"/>
          </a:xfrm>
          <a:prstGeom prst="rect">
            <a:avLst/>
          </a:prstGeom>
          <a:noFill/>
          <a:ln>
            <a:noFill/>
          </a:ln>
        </p:spPr>
        <p:txBody>
          <a:bodyPr>
            <a:spAutoFit/>
          </a:bodyPr>
          <a:lstStyle/>
          <a:p>
            <a:pPr fontAlgn="auto">
              <a:spcBef>
                <a:spcPts val="0"/>
              </a:spcBef>
              <a:spcAft>
                <a:spcPts val="0"/>
              </a:spcAft>
              <a:defRPr/>
            </a:pPr>
            <a:r>
              <a:rPr lang="en-GB" b="1" dirty="0">
                <a:solidFill>
                  <a:schemeClr val="tx2">
                    <a:lumMod val="60000"/>
                    <a:lumOff val="40000"/>
                  </a:schemeClr>
                </a:solidFill>
                <a:latin typeface="+mn-lt"/>
              </a:rPr>
              <a:t>Trading Signal</a:t>
            </a:r>
          </a:p>
        </p:txBody>
      </p:sp>
      <p:sp>
        <p:nvSpPr>
          <p:cNvPr id="7" name="TextBox 6"/>
          <p:cNvSpPr txBox="1"/>
          <p:nvPr/>
        </p:nvSpPr>
        <p:spPr>
          <a:xfrm>
            <a:off x="179388" y="5219700"/>
            <a:ext cx="1728787" cy="369888"/>
          </a:xfrm>
          <a:prstGeom prst="rect">
            <a:avLst/>
          </a:prstGeom>
          <a:noFill/>
          <a:ln>
            <a:noFill/>
          </a:ln>
        </p:spPr>
        <p:txBody>
          <a:bodyPr>
            <a:spAutoFit/>
          </a:bodyPr>
          <a:lstStyle/>
          <a:p>
            <a:pPr fontAlgn="auto">
              <a:spcBef>
                <a:spcPts val="0"/>
              </a:spcBef>
              <a:spcAft>
                <a:spcPts val="0"/>
              </a:spcAft>
              <a:defRPr/>
            </a:pPr>
            <a:r>
              <a:rPr lang="en-GB" b="1" dirty="0">
                <a:solidFill>
                  <a:schemeClr val="tx2">
                    <a:lumMod val="60000"/>
                    <a:lumOff val="40000"/>
                  </a:schemeClr>
                </a:solidFill>
                <a:latin typeface="+mn-lt"/>
              </a:rPr>
              <a:t>Trade Execution</a:t>
            </a:r>
          </a:p>
        </p:txBody>
      </p:sp>
      <p:sp>
        <p:nvSpPr>
          <p:cNvPr id="11270" name="TextBox 7"/>
          <p:cNvSpPr txBox="1">
            <a:spLocks noChangeArrowheads="1"/>
          </p:cNvSpPr>
          <p:nvPr/>
        </p:nvSpPr>
        <p:spPr bwMode="auto">
          <a:xfrm>
            <a:off x="1908175" y="836613"/>
            <a:ext cx="4176713" cy="6778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000" b="1">
                <a:latin typeface="Calibri" pitchFamily="34" charset="0"/>
              </a:rPr>
              <a:t>Data</a:t>
            </a:r>
            <a:r>
              <a:rPr lang="en-GB">
                <a:latin typeface="Calibri" pitchFamily="34" charset="0"/>
              </a:rPr>
              <a:t> </a:t>
            </a:r>
          </a:p>
          <a:p>
            <a:pPr algn="ctr" eaLnBrk="1" hangingPunct="1"/>
            <a:r>
              <a:rPr lang="en-GB">
                <a:latin typeface="Calibri" pitchFamily="34" charset="0"/>
              </a:rPr>
              <a:t>(Real-time/Historical; market/non-market)</a:t>
            </a:r>
          </a:p>
        </p:txBody>
      </p:sp>
      <p:sp>
        <p:nvSpPr>
          <p:cNvPr id="11271" name="TextBox 9"/>
          <p:cNvSpPr txBox="1">
            <a:spLocks noChangeArrowheads="1"/>
          </p:cNvSpPr>
          <p:nvPr/>
        </p:nvSpPr>
        <p:spPr bwMode="auto">
          <a:xfrm>
            <a:off x="468313" y="836613"/>
            <a:ext cx="1295400" cy="369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b="1">
                <a:latin typeface="Calibri" pitchFamily="34" charset="0"/>
              </a:rPr>
              <a:t>Research</a:t>
            </a:r>
          </a:p>
        </p:txBody>
      </p:sp>
      <p:sp>
        <p:nvSpPr>
          <p:cNvPr id="11272" name="TextBox 10"/>
          <p:cNvSpPr txBox="1">
            <a:spLocks noChangeArrowheads="1"/>
          </p:cNvSpPr>
          <p:nvPr/>
        </p:nvSpPr>
        <p:spPr bwMode="auto">
          <a:xfrm>
            <a:off x="2195513" y="2566988"/>
            <a:ext cx="1584325" cy="6461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b="1">
                <a:latin typeface="Calibri" pitchFamily="34" charset="0"/>
              </a:rPr>
              <a:t>Alpha </a:t>
            </a:r>
          </a:p>
          <a:p>
            <a:pPr algn="ctr" eaLnBrk="1" hangingPunct="1"/>
            <a:r>
              <a:rPr lang="en-GB" b="1">
                <a:latin typeface="Calibri" pitchFamily="34" charset="0"/>
              </a:rPr>
              <a:t>Model</a:t>
            </a:r>
          </a:p>
        </p:txBody>
      </p:sp>
      <p:sp>
        <p:nvSpPr>
          <p:cNvPr id="11273" name="TextBox 11"/>
          <p:cNvSpPr txBox="1">
            <a:spLocks noChangeArrowheads="1"/>
          </p:cNvSpPr>
          <p:nvPr/>
        </p:nvSpPr>
        <p:spPr bwMode="auto">
          <a:xfrm>
            <a:off x="3924300" y="2566988"/>
            <a:ext cx="1439863" cy="6461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b="1">
                <a:latin typeface="Calibri" pitchFamily="34" charset="0"/>
              </a:rPr>
              <a:t>Risk </a:t>
            </a:r>
          </a:p>
          <a:p>
            <a:pPr algn="ctr" eaLnBrk="1" hangingPunct="1"/>
            <a:r>
              <a:rPr lang="en-GB" b="1">
                <a:latin typeface="Calibri" pitchFamily="34" charset="0"/>
              </a:rPr>
              <a:t>Model</a:t>
            </a:r>
          </a:p>
        </p:txBody>
      </p:sp>
      <p:sp>
        <p:nvSpPr>
          <p:cNvPr id="11274" name="TextBox 12"/>
          <p:cNvSpPr txBox="1">
            <a:spLocks noChangeArrowheads="1"/>
          </p:cNvSpPr>
          <p:nvPr/>
        </p:nvSpPr>
        <p:spPr bwMode="auto">
          <a:xfrm>
            <a:off x="5508625" y="2566988"/>
            <a:ext cx="1871663" cy="6461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b="1">
                <a:latin typeface="Calibri" pitchFamily="34" charset="0"/>
              </a:rPr>
              <a:t>Transaction Cost Model</a:t>
            </a:r>
          </a:p>
        </p:txBody>
      </p:sp>
      <p:sp>
        <p:nvSpPr>
          <p:cNvPr id="11275" name="TextBox 13"/>
          <p:cNvSpPr txBox="1">
            <a:spLocks noChangeArrowheads="1"/>
          </p:cNvSpPr>
          <p:nvPr/>
        </p:nvSpPr>
        <p:spPr bwMode="auto">
          <a:xfrm>
            <a:off x="3419475" y="4292600"/>
            <a:ext cx="2449513" cy="6461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b="1">
                <a:latin typeface="Calibri" pitchFamily="34" charset="0"/>
              </a:rPr>
              <a:t>Portfolio Construction Model </a:t>
            </a:r>
          </a:p>
        </p:txBody>
      </p:sp>
      <p:sp>
        <p:nvSpPr>
          <p:cNvPr id="11276" name="TextBox 14"/>
          <p:cNvSpPr txBox="1">
            <a:spLocks noChangeArrowheads="1"/>
          </p:cNvSpPr>
          <p:nvPr/>
        </p:nvSpPr>
        <p:spPr bwMode="auto">
          <a:xfrm>
            <a:off x="3635375" y="5805488"/>
            <a:ext cx="2089150" cy="369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b="1">
                <a:latin typeface="Calibri" pitchFamily="34" charset="0"/>
              </a:rPr>
              <a:t>Execution Model</a:t>
            </a:r>
          </a:p>
        </p:txBody>
      </p:sp>
      <p:cxnSp>
        <p:nvCxnSpPr>
          <p:cNvPr id="17" name="Straight Connector 16"/>
          <p:cNvCxnSpPr/>
          <p:nvPr/>
        </p:nvCxnSpPr>
        <p:spPr>
          <a:xfrm rot="5400000">
            <a:off x="4787900" y="3860800"/>
            <a:ext cx="53276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643438" y="6524625"/>
            <a:ext cx="280828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4571207" y="5299869"/>
            <a:ext cx="722312" cy="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11125200" y="4149725"/>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916238" y="3716338"/>
            <a:ext cx="345598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2664619" y="3464719"/>
            <a:ext cx="503238" cy="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4391819" y="3464719"/>
            <a:ext cx="503238" cy="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6120606" y="3464719"/>
            <a:ext cx="503238" cy="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4644232" y="4004469"/>
            <a:ext cx="576262" cy="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4464050" y="6345238"/>
            <a:ext cx="358775" cy="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10800000" flipV="1">
            <a:off x="6300788" y="1196975"/>
            <a:ext cx="1150937"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130175" y="3451226"/>
            <a:ext cx="38449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2052638" y="5373688"/>
            <a:ext cx="2232025" cy="1587"/>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2052638" y="3933825"/>
            <a:ext cx="2303462" cy="1588"/>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rot="5400000">
            <a:off x="4176712" y="4113213"/>
            <a:ext cx="360363"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rot="5400000">
            <a:off x="4139406" y="5517357"/>
            <a:ext cx="288925"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2052638" y="2349500"/>
            <a:ext cx="4391025" cy="1588"/>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endCxn id="11274" idx="0"/>
          </p:cNvCxnSpPr>
          <p:nvPr/>
        </p:nvCxnSpPr>
        <p:spPr>
          <a:xfrm rot="5400000">
            <a:off x="6335713" y="2457450"/>
            <a:ext cx="217488" cy="158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rot="5400000">
            <a:off x="2879725" y="2457450"/>
            <a:ext cx="217488"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rot="5400000">
            <a:off x="4535488" y="2457450"/>
            <a:ext cx="217488" cy="158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684213" y="1989138"/>
            <a:ext cx="6840537"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755650" y="3789363"/>
            <a:ext cx="6840538"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827088" y="5157788"/>
            <a:ext cx="6624637"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179388" y="6372225"/>
            <a:ext cx="2663825" cy="368300"/>
          </a:xfrm>
          <a:prstGeom prst="rect">
            <a:avLst/>
          </a:prstGeom>
          <a:noFill/>
          <a:ln>
            <a:noFill/>
          </a:ln>
        </p:spPr>
        <p:txBody>
          <a:bodyPr>
            <a:spAutoFit/>
          </a:bodyPr>
          <a:lstStyle/>
          <a:p>
            <a:pPr fontAlgn="auto">
              <a:spcBef>
                <a:spcPts val="0"/>
              </a:spcBef>
              <a:spcAft>
                <a:spcPts val="0"/>
              </a:spcAft>
              <a:defRPr/>
            </a:pPr>
            <a:r>
              <a:rPr lang="en-GB" b="1" dirty="0">
                <a:solidFill>
                  <a:schemeClr val="tx2">
                    <a:lumMod val="60000"/>
                    <a:lumOff val="40000"/>
                  </a:schemeClr>
                </a:solidFill>
                <a:latin typeface="+mn-lt"/>
              </a:rPr>
              <a:t>Post-trade analysis</a:t>
            </a:r>
          </a:p>
        </p:txBody>
      </p:sp>
      <p:cxnSp>
        <p:nvCxnSpPr>
          <p:cNvPr id="71" name="Straight Connector 70"/>
          <p:cNvCxnSpPr/>
          <p:nvPr/>
        </p:nvCxnSpPr>
        <p:spPr>
          <a:xfrm flipV="1">
            <a:off x="827088" y="6308725"/>
            <a:ext cx="6624637" cy="1588"/>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3" name="Straight Arrow Connector 82"/>
          <p:cNvCxnSpPr/>
          <p:nvPr/>
        </p:nvCxnSpPr>
        <p:spPr>
          <a:xfrm rot="10800000">
            <a:off x="7667625" y="5300663"/>
            <a:ext cx="287338" cy="1587"/>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sp>
        <p:nvSpPr>
          <p:cNvPr id="12291" name="Title 3"/>
          <p:cNvSpPr>
            <a:spLocks noGrp="1"/>
          </p:cNvSpPr>
          <p:nvPr>
            <p:ph type="title"/>
          </p:nvPr>
        </p:nvSpPr>
        <p:spPr>
          <a:xfrm>
            <a:off x="179388" y="0"/>
            <a:ext cx="8229600" cy="419100"/>
          </a:xfrm>
        </p:spPr>
        <p:txBody>
          <a:bodyPr/>
          <a:lstStyle/>
          <a:p>
            <a:pPr eaLnBrk="1" hangingPunct="1"/>
            <a:r>
              <a:rPr lang="en-GB" sz="2800" smtClean="0">
                <a:solidFill>
                  <a:schemeClr val="bg1"/>
                </a:solidFill>
              </a:rPr>
              <a:t>Algorithmic/Systematic trading </a:t>
            </a:r>
          </a:p>
        </p:txBody>
      </p:sp>
      <p:sp>
        <p:nvSpPr>
          <p:cNvPr id="5" name="TextBox 4"/>
          <p:cNvSpPr txBox="1"/>
          <p:nvPr/>
        </p:nvSpPr>
        <p:spPr>
          <a:xfrm>
            <a:off x="107950" y="1979613"/>
            <a:ext cx="1944688" cy="369887"/>
          </a:xfrm>
          <a:prstGeom prst="rect">
            <a:avLst/>
          </a:prstGeom>
          <a:noFill/>
          <a:ln>
            <a:noFill/>
          </a:ln>
        </p:spPr>
        <p:txBody>
          <a:bodyPr>
            <a:spAutoFit/>
          </a:bodyPr>
          <a:lstStyle/>
          <a:p>
            <a:pPr fontAlgn="auto">
              <a:spcBef>
                <a:spcPts val="0"/>
              </a:spcBef>
              <a:spcAft>
                <a:spcPts val="0"/>
              </a:spcAft>
              <a:defRPr/>
            </a:pPr>
            <a:r>
              <a:rPr lang="en-GB" b="1" dirty="0">
                <a:solidFill>
                  <a:schemeClr val="tx2">
                    <a:lumMod val="60000"/>
                    <a:lumOff val="40000"/>
                  </a:schemeClr>
                </a:solidFill>
                <a:latin typeface="+mn-lt"/>
              </a:rPr>
              <a:t>Pre-trade Analysis</a:t>
            </a:r>
          </a:p>
        </p:txBody>
      </p:sp>
      <p:sp>
        <p:nvSpPr>
          <p:cNvPr id="6" name="TextBox 5"/>
          <p:cNvSpPr txBox="1"/>
          <p:nvPr/>
        </p:nvSpPr>
        <p:spPr>
          <a:xfrm>
            <a:off x="107950" y="3779838"/>
            <a:ext cx="1871663" cy="369887"/>
          </a:xfrm>
          <a:prstGeom prst="rect">
            <a:avLst/>
          </a:prstGeom>
          <a:noFill/>
          <a:ln>
            <a:noFill/>
          </a:ln>
        </p:spPr>
        <p:txBody>
          <a:bodyPr>
            <a:spAutoFit/>
          </a:bodyPr>
          <a:lstStyle/>
          <a:p>
            <a:pPr fontAlgn="auto">
              <a:spcBef>
                <a:spcPts val="0"/>
              </a:spcBef>
              <a:spcAft>
                <a:spcPts val="0"/>
              </a:spcAft>
              <a:defRPr/>
            </a:pPr>
            <a:r>
              <a:rPr lang="en-GB" b="1" dirty="0">
                <a:solidFill>
                  <a:schemeClr val="tx2">
                    <a:lumMod val="60000"/>
                    <a:lumOff val="40000"/>
                  </a:schemeClr>
                </a:solidFill>
                <a:latin typeface="+mn-lt"/>
              </a:rPr>
              <a:t>Trading Signal</a:t>
            </a:r>
          </a:p>
        </p:txBody>
      </p:sp>
      <p:sp>
        <p:nvSpPr>
          <p:cNvPr id="7" name="TextBox 6"/>
          <p:cNvSpPr txBox="1"/>
          <p:nvPr/>
        </p:nvSpPr>
        <p:spPr>
          <a:xfrm>
            <a:off x="179388" y="5219700"/>
            <a:ext cx="1728787" cy="369888"/>
          </a:xfrm>
          <a:prstGeom prst="rect">
            <a:avLst/>
          </a:prstGeom>
          <a:noFill/>
          <a:ln>
            <a:noFill/>
          </a:ln>
        </p:spPr>
        <p:txBody>
          <a:bodyPr>
            <a:spAutoFit/>
          </a:bodyPr>
          <a:lstStyle/>
          <a:p>
            <a:pPr fontAlgn="auto">
              <a:spcBef>
                <a:spcPts val="0"/>
              </a:spcBef>
              <a:spcAft>
                <a:spcPts val="0"/>
              </a:spcAft>
              <a:defRPr/>
            </a:pPr>
            <a:r>
              <a:rPr lang="en-GB" b="1" dirty="0">
                <a:solidFill>
                  <a:schemeClr val="tx2">
                    <a:lumMod val="60000"/>
                    <a:lumOff val="40000"/>
                  </a:schemeClr>
                </a:solidFill>
                <a:latin typeface="+mn-lt"/>
              </a:rPr>
              <a:t>Trade Execution</a:t>
            </a:r>
          </a:p>
        </p:txBody>
      </p:sp>
      <p:sp>
        <p:nvSpPr>
          <p:cNvPr id="12295" name="TextBox 7"/>
          <p:cNvSpPr txBox="1">
            <a:spLocks noChangeArrowheads="1"/>
          </p:cNvSpPr>
          <p:nvPr/>
        </p:nvSpPr>
        <p:spPr bwMode="auto">
          <a:xfrm>
            <a:off x="1908175" y="836613"/>
            <a:ext cx="4176713" cy="6778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000" b="1">
                <a:latin typeface="Calibri" pitchFamily="34" charset="0"/>
              </a:rPr>
              <a:t>Data</a:t>
            </a:r>
            <a:r>
              <a:rPr lang="en-GB">
                <a:latin typeface="Calibri" pitchFamily="34" charset="0"/>
              </a:rPr>
              <a:t> </a:t>
            </a:r>
          </a:p>
          <a:p>
            <a:pPr algn="ctr" eaLnBrk="1" hangingPunct="1"/>
            <a:r>
              <a:rPr lang="en-GB">
                <a:latin typeface="Calibri" pitchFamily="34" charset="0"/>
              </a:rPr>
              <a:t>(Real-time/Historical; market/non-market)</a:t>
            </a:r>
          </a:p>
        </p:txBody>
      </p:sp>
      <p:sp>
        <p:nvSpPr>
          <p:cNvPr id="12296" name="TextBox 9"/>
          <p:cNvSpPr txBox="1">
            <a:spLocks noChangeArrowheads="1"/>
          </p:cNvSpPr>
          <p:nvPr/>
        </p:nvSpPr>
        <p:spPr bwMode="auto">
          <a:xfrm>
            <a:off x="468313" y="836613"/>
            <a:ext cx="1295400" cy="369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b="1">
                <a:latin typeface="Calibri" pitchFamily="34" charset="0"/>
              </a:rPr>
              <a:t>Research</a:t>
            </a:r>
          </a:p>
        </p:txBody>
      </p:sp>
      <p:sp>
        <p:nvSpPr>
          <p:cNvPr id="12297" name="TextBox 10"/>
          <p:cNvSpPr txBox="1">
            <a:spLocks noChangeArrowheads="1"/>
          </p:cNvSpPr>
          <p:nvPr/>
        </p:nvSpPr>
        <p:spPr bwMode="auto">
          <a:xfrm>
            <a:off x="2195513" y="2566988"/>
            <a:ext cx="1584325" cy="6461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b="1">
                <a:latin typeface="Calibri" pitchFamily="34" charset="0"/>
              </a:rPr>
              <a:t>Alpha </a:t>
            </a:r>
          </a:p>
          <a:p>
            <a:pPr algn="ctr" eaLnBrk="1" hangingPunct="1"/>
            <a:r>
              <a:rPr lang="en-GB" b="1">
                <a:latin typeface="Calibri" pitchFamily="34" charset="0"/>
              </a:rPr>
              <a:t>Model</a:t>
            </a:r>
          </a:p>
        </p:txBody>
      </p:sp>
      <p:sp>
        <p:nvSpPr>
          <p:cNvPr id="12298" name="TextBox 11"/>
          <p:cNvSpPr txBox="1">
            <a:spLocks noChangeArrowheads="1"/>
          </p:cNvSpPr>
          <p:nvPr/>
        </p:nvSpPr>
        <p:spPr bwMode="auto">
          <a:xfrm>
            <a:off x="3924300" y="2566988"/>
            <a:ext cx="1439863" cy="6461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b="1">
                <a:latin typeface="Calibri" pitchFamily="34" charset="0"/>
              </a:rPr>
              <a:t>Risk </a:t>
            </a:r>
          </a:p>
          <a:p>
            <a:pPr algn="ctr" eaLnBrk="1" hangingPunct="1"/>
            <a:r>
              <a:rPr lang="en-GB" b="1">
                <a:latin typeface="Calibri" pitchFamily="34" charset="0"/>
              </a:rPr>
              <a:t>Model</a:t>
            </a:r>
          </a:p>
        </p:txBody>
      </p:sp>
      <p:sp>
        <p:nvSpPr>
          <p:cNvPr id="12299" name="TextBox 12"/>
          <p:cNvSpPr txBox="1">
            <a:spLocks noChangeArrowheads="1"/>
          </p:cNvSpPr>
          <p:nvPr/>
        </p:nvSpPr>
        <p:spPr bwMode="auto">
          <a:xfrm>
            <a:off x="5508625" y="2566988"/>
            <a:ext cx="1871663" cy="6461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b="1">
                <a:latin typeface="Calibri" pitchFamily="34" charset="0"/>
              </a:rPr>
              <a:t>Transaction Cost Model</a:t>
            </a:r>
          </a:p>
        </p:txBody>
      </p:sp>
      <p:sp>
        <p:nvSpPr>
          <p:cNvPr id="12300" name="TextBox 13"/>
          <p:cNvSpPr txBox="1">
            <a:spLocks noChangeArrowheads="1"/>
          </p:cNvSpPr>
          <p:nvPr/>
        </p:nvSpPr>
        <p:spPr bwMode="auto">
          <a:xfrm>
            <a:off x="3419475" y="4292600"/>
            <a:ext cx="2449513" cy="6461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b="1">
                <a:latin typeface="Calibri" pitchFamily="34" charset="0"/>
              </a:rPr>
              <a:t>Portfolio Construction Model </a:t>
            </a:r>
          </a:p>
        </p:txBody>
      </p:sp>
      <p:sp>
        <p:nvSpPr>
          <p:cNvPr id="12301" name="TextBox 14"/>
          <p:cNvSpPr txBox="1">
            <a:spLocks noChangeArrowheads="1"/>
          </p:cNvSpPr>
          <p:nvPr/>
        </p:nvSpPr>
        <p:spPr bwMode="auto">
          <a:xfrm>
            <a:off x="3635375" y="5805488"/>
            <a:ext cx="2089150" cy="369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b="1">
                <a:latin typeface="Calibri" pitchFamily="34" charset="0"/>
              </a:rPr>
              <a:t>Execution Model</a:t>
            </a:r>
          </a:p>
        </p:txBody>
      </p:sp>
      <p:cxnSp>
        <p:nvCxnSpPr>
          <p:cNvPr id="17" name="Straight Connector 16"/>
          <p:cNvCxnSpPr/>
          <p:nvPr/>
        </p:nvCxnSpPr>
        <p:spPr>
          <a:xfrm rot="5400000">
            <a:off x="4787900" y="3860800"/>
            <a:ext cx="53276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643438" y="6524625"/>
            <a:ext cx="280828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4571207" y="5299869"/>
            <a:ext cx="722312" cy="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11125200" y="4149725"/>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916238" y="3716338"/>
            <a:ext cx="345598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2664619" y="3464719"/>
            <a:ext cx="503238" cy="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4391819" y="3464719"/>
            <a:ext cx="503238" cy="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6120606" y="3464719"/>
            <a:ext cx="503238" cy="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4644232" y="4004469"/>
            <a:ext cx="576262" cy="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4464050" y="6345238"/>
            <a:ext cx="358775" cy="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10800000" flipV="1">
            <a:off x="6300788" y="1196975"/>
            <a:ext cx="1150937"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130175" y="3451226"/>
            <a:ext cx="38449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2052638" y="5373688"/>
            <a:ext cx="2232025" cy="1587"/>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2052638" y="3933825"/>
            <a:ext cx="2303462" cy="1588"/>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rot="5400000">
            <a:off x="4176712" y="4113213"/>
            <a:ext cx="360363"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rot="5400000">
            <a:off x="4139406" y="5517357"/>
            <a:ext cx="288925"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2052638" y="2349500"/>
            <a:ext cx="4391025" cy="1588"/>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endCxn id="12299" idx="0"/>
          </p:cNvCxnSpPr>
          <p:nvPr/>
        </p:nvCxnSpPr>
        <p:spPr>
          <a:xfrm rot="5400000">
            <a:off x="6335713" y="2457450"/>
            <a:ext cx="217488" cy="158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rot="5400000">
            <a:off x="2879725" y="2457450"/>
            <a:ext cx="217488"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rot="5400000">
            <a:off x="4535488" y="2457450"/>
            <a:ext cx="217488" cy="158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684213" y="1989138"/>
            <a:ext cx="6840537"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755650" y="3789363"/>
            <a:ext cx="6840538"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827088" y="5157788"/>
            <a:ext cx="6624637"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12325" name="TextBox 20"/>
          <p:cNvSpPr txBox="1">
            <a:spLocks noChangeArrowheads="1"/>
          </p:cNvSpPr>
          <p:nvPr/>
        </p:nvSpPr>
        <p:spPr bwMode="auto">
          <a:xfrm>
            <a:off x="7524750" y="692150"/>
            <a:ext cx="165576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1600" b="1">
                <a:latin typeface="Calibri" pitchFamily="34" charset="0"/>
              </a:rPr>
              <a:t>Implementation Issues</a:t>
            </a:r>
          </a:p>
        </p:txBody>
      </p:sp>
      <p:cxnSp>
        <p:nvCxnSpPr>
          <p:cNvPr id="46" name="Straight Connector 45"/>
          <p:cNvCxnSpPr/>
          <p:nvPr/>
        </p:nvCxnSpPr>
        <p:spPr>
          <a:xfrm rot="5400000">
            <a:off x="6082506" y="3933032"/>
            <a:ext cx="4608513" cy="0"/>
          </a:xfrm>
          <a:prstGeom prst="line">
            <a:avLst/>
          </a:prstGeom>
          <a:ln w="12700"/>
        </p:spPr>
        <p:style>
          <a:lnRef idx="1">
            <a:schemeClr val="accent1"/>
          </a:lnRef>
          <a:fillRef idx="0">
            <a:schemeClr val="accent1"/>
          </a:fillRef>
          <a:effectRef idx="0">
            <a:schemeClr val="accent1"/>
          </a:effectRef>
          <a:fontRef idx="minor">
            <a:schemeClr val="tx1"/>
          </a:fontRef>
        </p:style>
      </p:cxnSp>
      <p:grpSp>
        <p:nvGrpSpPr>
          <p:cNvPr id="12327" name="Group 73"/>
          <p:cNvGrpSpPr>
            <a:grpSpLocks/>
          </p:cNvGrpSpPr>
          <p:nvPr/>
        </p:nvGrpSpPr>
        <p:grpSpPr bwMode="auto">
          <a:xfrm>
            <a:off x="7667625" y="1268413"/>
            <a:ext cx="1150938" cy="461962"/>
            <a:chOff x="7668071" y="1268760"/>
            <a:chExt cx="1150938" cy="461963"/>
          </a:xfrm>
        </p:grpSpPr>
        <p:sp>
          <p:nvSpPr>
            <p:cNvPr id="47" name="TextBox 46"/>
            <p:cNvSpPr txBox="1"/>
            <p:nvPr/>
          </p:nvSpPr>
          <p:spPr>
            <a:xfrm>
              <a:off x="7955409" y="1268760"/>
              <a:ext cx="863600" cy="461963"/>
            </a:xfrm>
            <a:prstGeom prst="rect">
              <a:avLst/>
            </a:prstGeom>
            <a:solidFill>
              <a:schemeClr val="accent1">
                <a:lumMod val="20000"/>
                <a:lumOff val="80000"/>
              </a:schemeClr>
            </a:solidFill>
            <a:ln>
              <a:solidFill>
                <a:schemeClr val="tx2">
                  <a:lumMod val="60000"/>
                  <a:lumOff val="40000"/>
                </a:schemeClr>
              </a:solidFill>
            </a:ln>
          </p:spPr>
          <p:txBody>
            <a:bodyPr>
              <a:spAutoFit/>
            </a:bodyPr>
            <a:lstStyle/>
            <a:p>
              <a:pPr algn="ctr" fontAlgn="auto">
                <a:spcBef>
                  <a:spcPts val="0"/>
                </a:spcBef>
                <a:spcAft>
                  <a:spcPts val="0"/>
                </a:spcAft>
                <a:defRPr/>
              </a:pPr>
              <a:r>
                <a:rPr lang="en-GB" sz="1200" dirty="0">
                  <a:solidFill>
                    <a:schemeClr val="tx2">
                      <a:lumMod val="60000"/>
                      <a:lumOff val="40000"/>
                    </a:schemeClr>
                  </a:solidFill>
                  <a:latin typeface="+mn-lt"/>
                </a:rPr>
                <a:t>Forecast target</a:t>
              </a:r>
            </a:p>
          </p:txBody>
        </p:sp>
        <p:cxnSp>
          <p:nvCxnSpPr>
            <p:cNvPr id="55" name="Straight Arrow Connector 54"/>
            <p:cNvCxnSpPr/>
            <p:nvPr/>
          </p:nvCxnSpPr>
          <p:spPr>
            <a:xfrm rot="10800000">
              <a:off x="7668071" y="1484660"/>
              <a:ext cx="287338" cy="1587"/>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grpSp>
      <p:grpSp>
        <p:nvGrpSpPr>
          <p:cNvPr id="12328" name="Group 74"/>
          <p:cNvGrpSpPr>
            <a:grpSpLocks/>
          </p:cNvGrpSpPr>
          <p:nvPr/>
        </p:nvGrpSpPr>
        <p:grpSpPr bwMode="auto">
          <a:xfrm>
            <a:off x="7667625" y="1816100"/>
            <a:ext cx="1150938" cy="460375"/>
            <a:chOff x="7668071" y="1989485"/>
            <a:chExt cx="1150938" cy="460375"/>
          </a:xfrm>
        </p:grpSpPr>
        <p:sp>
          <p:nvSpPr>
            <p:cNvPr id="48" name="TextBox 47"/>
            <p:cNvSpPr txBox="1"/>
            <p:nvPr/>
          </p:nvSpPr>
          <p:spPr>
            <a:xfrm>
              <a:off x="7955409" y="1989485"/>
              <a:ext cx="863600" cy="460375"/>
            </a:xfrm>
            <a:prstGeom prst="rect">
              <a:avLst/>
            </a:prstGeom>
            <a:solidFill>
              <a:schemeClr val="accent1">
                <a:lumMod val="20000"/>
                <a:lumOff val="80000"/>
              </a:schemeClr>
            </a:solidFill>
            <a:ln>
              <a:solidFill>
                <a:schemeClr val="tx2">
                  <a:lumMod val="60000"/>
                  <a:lumOff val="40000"/>
                </a:schemeClr>
              </a:solidFill>
            </a:ln>
          </p:spPr>
          <p:txBody>
            <a:bodyPr>
              <a:spAutoFit/>
            </a:bodyPr>
            <a:lstStyle/>
            <a:p>
              <a:pPr algn="ctr" fontAlgn="auto">
                <a:spcBef>
                  <a:spcPts val="0"/>
                </a:spcBef>
                <a:spcAft>
                  <a:spcPts val="0"/>
                </a:spcAft>
                <a:defRPr/>
              </a:pPr>
              <a:r>
                <a:rPr lang="en-GB" sz="1200" dirty="0">
                  <a:solidFill>
                    <a:schemeClr val="tx2">
                      <a:lumMod val="60000"/>
                      <a:lumOff val="40000"/>
                    </a:schemeClr>
                  </a:solidFill>
                  <a:latin typeface="+mn-lt"/>
                </a:rPr>
                <a:t>Time Horizon</a:t>
              </a:r>
            </a:p>
          </p:txBody>
        </p:sp>
        <p:cxnSp>
          <p:nvCxnSpPr>
            <p:cNvPr id="57" name="Straight Arrow Connector 56"/>
            <p:cNvCxnSpPr/>
            <p:nvPr/>
          </p:nvCxnSpPr>
          <p:spPr>
            <a:xfrm rot="10800000">
              <a:off x="7668071" y="2205385"/>
              <a:ext cx="287338" cy="1588"/>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grpSp>
      <p:grpSp>
        <p:nvGrpSpPr>
          <p:cNvPr id="12329" name="Group 75"/>
          <p:cNvGrpSpPr>
            <a:grpSpLocks/>
          </p:cNvGrpSpPr>
          <p:nvPr/>
        </p:nvGrpSpPr>
        <p:grpSpPr bwMode="auto">
          <a:xfrm>
            <a:off x="7667625" y="2349500"/>
            <a:ext cx="1150938" cy="461963"/>
            <a:chOff x="7668071" y="2708623"/>
            <a:chExt cx="1150938" cy="461962"/>
          </a:xfrm>
        </p:grpSpPr>
        <p:sp>
          <p:nvSpPr>
            <p:cNvPr id="49" name="TextBox 48"/>
            <p:cNvSpPr txBox="1"/>
            <p:nvPr/>
          </p:nvSpPr>
          <p:spPr>
            <a:xfrm>
              <a:off x="7955409" y="2708623"/>
              <a:ext cx="863600" cy="461962"/>
            </a:xfrm>
            <a:prstGeom prst="rect">
              <a:avLst/>
            </a:prstGeom>
            <a:solidFill>
              <a:schemeClr val="accent1">
                <a:lumMod val="20000"/>
                <a:lumOff val="80000"/>
              </a:schemeClr>
            </a:solidFill>
            <a:ln>
              <a:solidFill>
                <a:schemeClr val="tx2">
                  <a:lumMod val="60000"/>
                  <a:lumOff val="40000"/>
                </a:schemeClr>
              </a:solidFill>
            </a:ln>
          </p:spPr>
          <p:txBody>
            <a:bodyPr>
              <a:spAutoFit/>
            </a:bodyPr>
            <a:lstStyle/>
            <a:p>
              <a:pPr algn="ctr" fontAlgn="auto">
                <a:spcBef>
                  <a:spcPts val="0"/>
                </a:spcBef>
                <a:spcAft>
                  <a:spcPts val="0"/>
                </a:spcAft>
                <a:defRPr/>
              </a:pPr>
              <a:r>
                <a:rPr lang="en-GB" sz="1200" dirty="0">
                  <a:solidFill>
                    <a:schemeClr val="tx2">
                      <a:lumMod val="60000"/>
                      <a:lumOff val="40000"/>
                    </a:schemeClr>
                  </a:solidFill>
                  <a:latin typeface="+mn-lt"/>
                </a:rPr>
                <a:t>‘Bet’ Structure</a:t>
              </a:r>
            </a:p>
          </p:txBody>
        </p:sp>
        <p:cxnSp>
          <p:nvCxnSpPr>
            <p:cNvPr id="58" name="Straight Arrow Connector 57"/>
            <p:cNvCxnSpPr/>
            <p:nvPr/>
          </p:nvCxnSpPr>
          <p:spPr>
            <a:xfrm rot="10800000">
              <a:off x="7668071" y="2997547"/>
              <a:ext cx="287338" cy="1588"/>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grpSp>
      <p:grpSp>
        <p:nvGrpSpPr>
          <p:cNvPr id="12330" name="Group 76"/>
          <p:cNvGrpSpPr>
            <a:grpSpLocks/>
          </p:cNvGrpSpPr>
          <p:nvPr/>
        </p:nvGrpSpPr>
        <p:grpSpPr bwMode="auto">
          <a:xfrm>
            <a:off x="7594600" y="2895600"/>
            <a:ext cx="1223963" cy="461963"/>
            <a:chOff x="7595046" y="3429348"/>
            <a:chExt cx="1223963" cy="461962"/>
          </a:xfrm>
        </p:grpSpPr>
        <p:sp>
          <p:nvSpPr>
            <p:cNvPr id="50" name="TextBox 49"/>
            <p:cNvSpPr txBox="1"/>
            <p:nvPr/>
          </p:nvSpPr>
          <p:spPr>
            <a:xfrm>
              <a:off x="7883971" y="3429348"/>
              <a:ext cx="935038" cy="461962"/>
            </a:xfrm>
            <a:prstGeom prst="rect">
              <a:avLst/>
            </a:prstGeom>
            <a:solidFill>
              <a:schemeClr val="accent1">
                <a:lumMod val="20000"/>
                <a:lumOff val="80000"/>
              </a:schemeClr>
            </a:solidFill>
            <a:ln>
              <a:solidFill>
                <a:schemeClr val="tx2">
                  <a:lumMod val="60000"/>
                  <a:lumOff val="40000"/>
                </a:schemeClr>
              </a:solidFill>
            </a:ln>
          </p:spPr>
          <p:txBody>
            <a:bodyPr>
              <a:spAutoFit/>
            </a:bodyPr>
            <a:lstStyle/>
            <a:p>
              <a:pPr algn="ctr" fontAlgn="auto">
                <a:spcBef>
                  <a:spcPts val="0"/>
                </a:spcBef>
                <a:spcAft>
                  <a:spcPts val="0"/>
                </a:spcAft>
                <a:defRPr/>
              </a:pPr>
              <a:r>
                <a:rPr lang="en-GB" sz="1200" dirty="0">
                  <a:solidFill>
                    <a:schemeClr val="tx2">
                      <a:lumMod val="60000"/>
                      <a:lumOff val="40000"/>
                    </a:schemeClr>
                  </a:solidFill>
                  <a:latin typeface="+mn-lt"/>
                </a:rPr>
                <a:t>Investment Universe</a:t>
              </a:r>
            </a:p>
          </p:txBody>
        </p:sp>
        <p:cxnSp>
          <p:nvCxnSpPr>
            <p:cNvPr id="59" name="Straight Arrow Connector 58"/>
            <p:cNvCxnSpPr/>
            <p:nvPr/>
          </p:nvCxnSpPr>
          <p:spPr>
            <a:xfrm rot="10800000">
              <a:off x="7595046" y="3645248"/>
              <a:ext cx="288925" cy="1588"/>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grpSp>
      <p:grpSp>
        <p:nvGrpSpPr>
          <p:cNvPr id="12331" name="Group 77"/>
          <p:cNvGrpSpPr>
            <a:grpSpLocks/>
          </p:cNvGrpSpPr>
          <p:nvPr/>
        </p:nvGrpSpPr>
        <p:grpSpPr bwMode="auto">
          <a:xfrm>
            <a:off x="7594600" y="3471863"/>
            <a:ext cx="1369887" cy="461962"/>
            <a:chOff x="7595046" y="4148485"/>
            <a:chExt cx="1369887" cy="461963"/>
          </a:xfrm>
        </p:grpSpPr>
        <p:sp>
          <p:nvSpPr>
            <p:cNvPr id="52" name="TextBox 51"/>
            <p:cNvSpPr txBox="1"/>
            <p:nvPr/>
          </p:nvSpPr>
          <p:spPr>
            <a:xfrm>
              <a:off x="7883971" y="4148485"/>
              <a:ext cx="1080962" cy="461963"/>
            </a:xfrm>
            <a:prstGeom prst="rect">
              <a:avLst/>
            </a:prstGeom>
            <a:solidFill>
              <a:schemeClr val="accent1">
                <a:lumMod val="20000"/>
                <a:lumOff val="80000"/>
              </a:schemeClr>
            </a:solidFill>
            <a:ln>
              <a:solidFill>
                <a:schemeClr val="tx2">
                  <a:lumMod val="60000"/>
                  <a:lumOff val="40000"/>
                </a:schemeClr>
              </a:solidFill>
            </a:ln>
          </p:spPr>
          <p:txBody>
            <a:bodyPr wrap="square">
              <a:spAutoFit/>
            </a:bodyPr>
            <a:lstStyle/>
            <a:p>
              <a:pPr algn="ctr" fontAlgn="auto">
                <a:spcBef>
                  <a:spcPts val="0"/>
                </a:spcBef>
                <a:spcAft>
                  <a:spcPts val="0"/>
                </a:spcAft>
                <a:defRPr/>
              </a:pPr>
              <a:r>
                <a:rPr lang="en-GB" sz="1200" dirty="0">
                  <a:solidFill>
                    <a:schemeClr val="tx2">
                      <a:lumMod val="60000"/>
                      <a:lumOff val="40000"/>
                    </a:schemeClr>
                  </a:solidFill>
                  <a:latin typeface="+mn-lt"/>
                </a:rPr>
                <a:t>Model Specification</a:t>
              </a:r>
            </a:p>
          </p:txBody>
        </p:sp>
        <p:cxnSp>
          <p:nvCxnSpPr>
            <p:cNvPr id="60" name="Straight Arrow Connector 59"/>
            <p:cNvCxnSpPr/>
            <p:nvPr/>
          </p:nvCxnSpPr>
          <p:spPr>
            <a:xfrm rot="10800000">
              <a:off x="7595046" y="4364385"/>
              <a:ext cx="288925" cy="1587"/>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grpSp>
      <p:grpSp>
        <p:nvGrpSpPr>
          <p:cNvPr id="12332" name="Group 78"/>
          <p:cNvGrpSpPr>
            <a:grpSpLocks/>
          </p:cNvGrpSpPr>
          <p:nvPr/>
        </p:nvGrpSpPr>
        <p:grpSpPr bwMode="auto">
          <a:xfrm>
            <a:off x="7667624" y="4005263"/>
            <a:ext cx="1324533" cy="461962"/>
            <a:chOff x="7668071" y="4869210"/>
            <a:chExt cx="1150938" cy="461963"/>
          </a:xfrm>
        </p:grpSpPr>
        <p:sp>
          <p:nvSpPr>
            <p:cNvPr id="53" name="TextBox 52"/>
            <p:cNvSpPr txBox="1"/>
            <p:nvPr/>
          </p:nvSpPr>
          <p:spPr>
            <a:xfrm>
              <a:off x="7955409" y="4869210"/>
              <a:ext cx="863600" cy="461963"/>
            </a:xfrm>
            <a:prstGeom prst="rect">
              <a:avLst/>
            </a:prstGeom>
            <a:solidFill>
              <a:schemeClr val="accent1">
                <a:lumMod val="20000"/>
                <a:lumOff val="80000"/>
              </a:schemeClr>
            </a:solidFill>
            <a:ln>
              <a:solidFill>
                <a:schemeClr val="tx2">
                  <a:lumMod val="60000"/>
                  <a:lumOff val="40000"/>
                </a:schemeClr>
              </a:solidFill>
            </a:ln>
          </p:spPr>
          <p:txBody>
            <a:bodyPr>
              <a:spAutoFit/>
            </a:bodyPr>
            <a:lstStyle/>
            <a:p>
              <a:pPr algn="ctr" fontAlgn="auto">
                <a:spcBef>
                  <a:spcPts val="0"/>
                </a:spcBef>
                <a:spcAft>
                  <a:spcPts val="0"/>
                </a:spcAft>
                <a:defRPr/>
              </a:pPr>
              <a:r>
                <a:rPr lang="en-GB" sz="1200" dirty="0">
                  <a:solidFill>
                    <a:schemeClr val="tx2">
                      <a:lumMod val="60000"/>
                      <a:lumOff val="40000"/>
                    </a:schemeClr>
                  </a:solidFill>
                  <a:latin typeface="+mn-lt"/>
                </a:rPr>
                <a:t>Run Frequency</a:t>
              </a:r>
            </a:p>
          </p:txBody>
        </p:sp>
        <p:cxnSp>
          <p:nvCxnSpPr>
            <p:cNvPr id="62" name="Straight Arrow Connector 61"/>
            <p:cNvCxnSpPr/>
            <p:nvPr/>
          </p:nvCxnSpPr>
          <p:spPr>
            <a:xfrm rot="10800000">
              <a:off x="7668071" y="5085110"/>
              <a:ext cx="287338" cy="1587"/>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grpSp>
      <p:grpSp>
        <p:nvGrpSpPr>
          <p:cNvPr id="12333" name="Group 79"/>
          <p:cNvGrpSpPr>
            <a:grpSpLocks/>
          </p:cNvGrpSpPr>
          <p:nvPr/>
        </p:nvGrpSpPr>
        <p:grpSpPr bwMode="auto">
          <a:xfrm>
            <a:off x="7667622" y="4551363"/>
            <a:ext cx="1324536" cy="461962"/>
            <a:chOff x="7668071" y="5547073"/>
            <a:chExt cx="1032569" cy="461962"/>
          </a:xfrm>
        </p:grpSpPr>
        <p:sp>
          <p:nvSpPr>
            <p:cNvPr id="65" name="TextBox 64"/>
            <p:cNvSpPr txBox="1"/>
            <p:nvPr/>
          </p:nvSpPr>
          <p:spPr>
            <a:xfrm>
              <a:off x="7837040" y="5547073"/>
              <a:ext cx="863600" cy="461962"/>
            </a:xfrm>
            <a:prstGeom prst="rect">
              <a:avLst/>
            </a:prstGeom>
            <a:solidFill>
              <a:schemeClr val="accent1">
                <a:lumMod val="20000"/>
                <a:lumOff val="80000"/>
              </a:schemeClr>
            </a:solidFill>
            <a:ln>
              <a:solidFill>
                <a:schemeClr val="tx2">
                  <a:lumMod val="60000"/>
                  <a:lumOff val="40000"/>
                </a:schemeClr>
              </a:solidFill>
            </a:ln>
          </p:spPr>
          <p:txBody>
            <a:bodyPr>
              <a:spAutoFit/>
            </a:bodyPr>
            <a:lstStyle/>
            <a:p>
              <a:pPr algn="ctr" fontAlgn="auto">
                <a:spcBef>
                  <a:spcPts val="0"/>
                </a:spcBef>
                <a:spcAft>
                  <a:spcPts val="0"/>
                </a:spcAft>
                <a:defRPr/>
              </a:pPr>
              <a:r>
                <a:rPr lang="en-GB" sz="1200" dirty="0">
                  <a:solidFill>
                    <a:schemeClr val="tx2">
                      <a:lumMod val="60000"/>
                      <a:lumOff val="40000"/>
                    </a:schemeClr>
                  </a:solidFill>
                  <a:latin typeface="+mn-lt"/>
                </a:rPr>
                <a:t>Data Availability</a:t>
              </a:r>
            </a:p>
          </p:txBody>
        </p:sp>
        <p:cxnSp>
          <p:nvCxnSpPr>
            <p:cNvPr id="66" name="Straight Arrow Connector 65"/>
            <p:cNvCxnSpPr/>
            <p:nvPr/>
          </p:nvCxnSpPr>
          <p:spPr>
            <a:xfrm rot="10800000">
              <a:off x="7668071" y="5732810"/>
              <a:ext cx="287338" cy="1588"/>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grpSp>
      <p:grpSp>
        <p:nvGrpSpPr>
          <p:cNvPr id="12334" name="Group 80"/>
          <p:cNvGrpSpPr>
            <a:grpSpLocks/>
          </p:cNvGrpSpPr>
          <p:nvPr/>
        </p:nvGrpSpPr>
        <p:grpSpPr bwMode="auto">
          <a:xfrm>
            <a:off x="7667625" y="5672138"/>
            <a:ext cx="1150938" cy="277812"/>
            <a:chOff x="7668345" y="6135390"/>
            <a:chExt cx="1150938" cy="276999"/>
          </a:xfrm>
        </p:grpSpPr>
        <p:sp>
          <p:nvSpPr>
            <p:cNvPr id="72" name="TextBox 71"/>
            <p:cNvSpPr txBox="1"/>
            <p:nvPr/>
          </p:nvSpPr>
          <p:spPr>
            <a:xfrm>
              <a:off x="7955683" y="6135390"/>
              <a:ext cx="863600" cy="276999"/>
            </a:xfrm>
            <a:prstGeom prst="rect">
              <a:avLst/>
            </a:prstGeom>
            <a:solidFill>
              <a:schemeClr val="accent1">
                <a:lumMod val="20000"/>
                <a:lumOff val="80000"/>
              </a:schemeClr>
            </a:solidFill>
            <a:ln>
              <a:solidFill>
                <a:schemeClr val="tx2">
                  <a:lumMod val="60000"/>
                  <a:lumOff val="40000"/>
                </a:schemeClr>
              </a:solidFill>
            </a:ln>
          </p:spPr>
          <p:txBody>
            <a:bodyPr>
              <a:spAutoFit/>
            </a:bodyPr>
            <a:lstStyle/>
            <a:p>
              <a:pPr algn="ctr" fontAlgn="auto">
                <a:spcBef>
                  <a:spcPts val="0"/>
                </a:spcBef>
                <a:spcAft>
                  <a:spcPts val="0"/>
                </a:spcAft>
                <a:defRPr/>
              </a:pPr>
              <a:endParaRPr lang="en-GB" sz="1200" dirty="0">
                <a:solidFill>
                  <a:schemeClr val="tx2">
                    <a:lumMod val="60000"/>
                    <a:lumOff val="40000"/>
                  </a:schemeClr>
                </a:solidFill>
                <a:latin typeface="+mn-lt"/>
              </a:endParaRPr>
            </a:p>
          </p:txBody>
        </p:sp>
        <p:cxnSp>
          <p:nvCxnSpPr>
            <p:cNvPr id="73" name="Straight Arrow Connector 72"/>
            <p:cNvCxnSpPr/>
            <p:nvPr/>
          </p:nvCxnSpPr>
          <p:spPr>
            <a:xfrm rot="10800000">
              <a:off x="7668345" y="6322167"/>
              <a:ext cx="287338" cy="1582"/>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grpSp>
      <p:sp>
        <p:nvSpPr>
          <p:cNvPr id="82" name="TextBox 81"/>
          <p:cNvSpPr txBox="1"/>
          <p:nvPr/>
        </p:nvSpPr>
        <p:spPr>
          <a:xfrm>
            <a:off x="7885112" y="5084763"/>
            <a:ext cx="1079375" cy="461665"/>
          </a:xfrm>
          <a:prstGeom prst="rect">
            <a:avLst/>
          </a:prstGeom>
          <a:solidFill>
            <a:schemeClr val="accent1">
              <a:lumMod val="20000"/>
              <a:lumOff val="80000"/>
            </a:schemeClr>
          </a:solidFill>
          <a:ln>
            <a:solidFill>
              <a:schemeClr val="tx2">
                <a:lumMod val="60000"/>
                <a:lumOff val="40000"/>
              </a:schemeClr>
            </a:solidFill>
          </a:ln>
        </p:spPr>
        <p:txBody>
          <a:bodyPr wrap="square">
            <a:spAutoFit/>
          </a:bodyPr>
          <a:lstStyle/>
          <a:p>
            <a:pPr algn="ctr" fontAlgn="auto">
              <a:spcBef>
                <a:spcPts val="0"/>
              </a:spcBef>
              <a:spcAft>
                <a:spcPts val="0"/>
              </a:spcAft>
              <a:defRPr/>
            </a:pPr>
            <a:r>
              <a:rPr lang="en-GB" sz="1200" dirty="0">
                <a:solidFill>
                  <a:schemeClr val="tx2">
                    <a:lumMod val="60000"/>
                    <a:lumOff val="40000"/>
                  </a:schemeClr>
                </a:solidFill>
                <a:latin typeface="+mn-lt"/>
              </a:rPr>
              <a:t>Regulation Compliance</a:t>
            </a:r>
          </a:p>
        </p:txBody>
      </p:sp>
      <p:grpSp>
        <p:nvGrpSpPr>
          <p:cNvPr id="12336" name="Group 85"/>
          <p:cNvGrpSpPr>
            <a:grpSpLocks/>
          </p:cNvGrpSpPr>
          <p:nvPr/>
        </p:nvGrpSpPr>
        <p:grpSpPr bwMode="auto">
          <a:xfrm>
            <a:off x="7667625" y="6021388"/>
            <a:ext cx="1150938" cy="276225"/>
            <a:chOff x="7668345" y="6135390"/>
            <a:chExt cx="1150938" cy="276999"/>
          </a:xfrm>
        </p:grpSpPr>
        <p:sp>
          <p:nvSpPr>
            <p:cNvPr id="87" name="TextBox 86"/>
            <p:cNvSpPr txBox="1"/>
            <p:nvPr/>
          </p:nvSpPr>
          <p:spPr>
            <a:xfrm>
              <a:off x="7955683" y="6135390"/>
              <a:ext cx="863600" cy="276999"/>
            </a:xfrm>
            <a:prstGeom prst="rect">
              <a:avLst/>
            </a:prstGeom>
            <a:solidFill>
              <a:schemeClr val="accent1">
                <a:lumMod val="20000"/>
                <a:lumOff val="80000"/>
              </a:schemeClr>
            </a:solidFill>
            <a:ln>
              <a:solidFill>
                <a:schemeClr val="tx2">
                  <a:lumMod val="60000"/>
                  <a:lumOff val="40000"/>
                </a:schemeClr>
              </a:solidFill>
            </a:ln>
          </p:spPr>
          <p:txBody>
            <a:bodyPr>
              <a:spAutoFit/>
            </a:bodyPr>
            <a:lstStyle/>
            <a:p>
              <a:pPr algn="ctr" fontAlgn="auto">
                <a:spcBef>
                  <a:spcPts val="0"/>
                </a:spcBef>
                <a:spcAft>
                  <a:spcPts val="0"/>
                </a:spcAft>
                <a:defRPr/>
              </a:pPr>
              <a:endParaRPr lang="en-GB" sz="1200" dirty="0">
                <a:solidFill>
                  <a:schemeClr val="tx2">
                    <a:lumMod val="60000"/>
                    <a:lumOff val="40000"/>
                  </a:schemeClr>
                </a:solidFill>
                <a:latin typeface="+mn-lt"/>
              </a:endParaRPr>
            </a:p>
          </p:txBody>
        </p:sp>
        <p:cxnSp>
          <p:nvCxnSpPr>
            <p:cNvPr id="88" name="Straight Arrow Connector 87"/>
            <p:cNvCxnSpPr/>
            <p:nvPr/>
          </p:nvCxnSpPr>
          <p:spPr>
            <a:xfrm rot="10800000">
              <a:off x="7668345" y="6321647"/>
              <a:ext cx="287338" cy="1592"/>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grpSp>
      <p:sp>
        <p:nvSpPr>
          <p:cNvPr id="70" name="TextBox 69"/>
          <p:cNvSpPr txBox="1"/>
          <p:nvPr/>
        </p:nvSpPr>
        <p:spPr>
          <a:xfrm>
            <a:off x="179388" y="6372225"/>
            <a:ext cx="2663825" cy="368300"/>
          </a:xfrm>
          <a:prstGeom prst="rect">
            <a:avLst/>
          </a:prstGeom>
          <a:noFill/>
          <a:ln>
            <a:noFill/>
          </a:ln>
        </p:spPr>
        <p:txBody>
          <a:bodyPr>
            <a:spAutoFit/>
          </a:bodyPr>
          <a:lstStyle/>
          <a:p>
            <a:pPr fontAlgn="auto">
              <a:spcBef>
                <a:spcPts val="0"/>
              </a:spcBef>
              <a:spcAft>
                <a:spcPts val="0"/>
              </a:spcAft>
              <a:defRPr/>
            </a:pPr>
            <a:r>
              <a:rPr lang="en-GB" b="1" dirty="0">
                <a:solidFill>
                  <a:schemeClr val="tx2">
                    <a:lumMod val="60000"/>
                    <a:lumOff val="40000"/>
                  </a:schemeClr>
                </a:solidFill>
                <a:latin typeface="+mn-lt"/>
              </a:rPr>
              <a:t>Post-trade analysis</a:t>
            </a:r>
          </a:p>
        </p:txBody>
      </p:sp>
      <p:cxnSp>
        <p:nvCxnSpPr>
          <p:cNvPr id="71" name="Straight Connector 70"/>
          <p:cNvCxnSpPr/>
          <p:nvPr/>
        </p:nvCxnSpPr>
        <p:spPr>
          <a:xfrm flipV="1">
            <a:off x="827088" y="6308725"/>
            <a:ext cx="6624637" cy="1588"/>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4"/>
          <p:cNvSpPr txBox="1">
            <a:spLocks noChangeArrowheads="1"/>
          </p:cNvSpPr>
          <p:nvPr/>
        </p:nvSpPr>
        <p:spPr bwMode="auto">
          <a:xfrm>
            <a:off x="1331913" y="1722438"/>
            <a:ext cx="2592387" cy="5540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1600" b="1">
                <a:latin typeface="Calibri" pitchFamily="34" charset="0"/>
              </a:rPr>
              <a:t>Theory-driven</a:t>
            </a:r>
            <a:r>
              <a:rPr lang="en-GB" sz="1400">
                <a:latin typeface="Calibri" pitchFamily="34" charset="0"/>
              </a:rPr>
              <a:t> (hypothesizing the way markets behave)</a:t>
            </a:r>
          </a:p>
        </p:txBody>
      </p:sp>
      <p:sp>
        <p:nvSpPr>
          <p:cNvPr id="13315" name="TextBox 6"/>
          <p:cNvSpPr txBox="1">
            <a:spLocks noChangeArrowheads="1"/>
          </p:cNvSpPr>
          <p:nvPr/>
        </p:nvSpPr>
        <p:spPr bwMode="auto">
          <a:xfrm>
            <a:off x="4500563" y="1754188"/>
            <a:ext cx="2374900" cy="5222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1400" b="1">
                <a:latin typeface="Calibri" pitchFamily="34" charset="0"/>
              </a:rPr>
              <a:t>Empirical Data-driven</a:t>
            </a:r>
            <a:r>
              <a:rPr lang="en-GB" sz="1400">
                <a:latin typeface="Calibri" pitchFamily="34" charset="0"/>
              </a:rPr>
              <a:t> (data mining to identify behaviour)</a:t>
            </a:r>
          </a:p>
        </p:txBody>
      </p:sp>
      <p:sp>
        <p:nvSpPr>
          <p:cNvPr id="13316" name="TextBox 7"/>
          <p:cNvSpPr txBox="1">
            <a:spLocks noChangeArrowheads="1"/>
          </p:cNvSpPr>
          <p:nvPr/>
        </p:nvSpPr>
        <p:spPr bwMode="auto">
          <a:xfrm>
            <a:off x="2268538" y="2760663"/>
            <a:ext cx="1150937" cy="307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1400">
                <a:latin typeface="Calibri" pitchFamily="34" charset="0"/>
              </a:rPr>
              <a:t>Fundamental</a:t>
            </a:r>
          </a:p>
        </p:txBody>
      </p:sp>
      <p:sp>
        <p:nvSpPr>
          <p:cNvPr id="13317" name="TextBox 8"/>
          <p:cNvSpPr txBox="1">
            <a:spLocks noChangeArrowheads="1"/>
          </p:cNvSpPr>
          <p:nvPr/>
        </p:nvSpPr>
        <p:spPr bwMode="auto">
          <a:xfrm>
            <a:off x="684213" y="2760663"/>
            <a:ext cx="1150937" cy="307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1400">
                <a:latin typeface="Calibri" pitchFamily="34" charset="0"/>
              </a:rPr>
              <a:t>Price-data</a:t>
            </a:r>
          </a:p>
        </p:txBody>
      </p:sp>
      <p:sp>
        <p:nvSpPr>
          <p:cNvPr id="13318" name="TextBox 9"/>
          <p:cNvSpPr txBox="1">
            <a:spLocks noChangeArrowheads="1"/>
          </p:cNvSpPr>
          <p:nvPr/>
        </p:nvSpPr>
        <p:spPr bwMode="auto">
          <a:xfrm>
            <a:off x="3563938" y="2760663"/>
            <a:ext cx="1152525" cy="527050"/>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1400">
                <a:latin typeface="Calibri" pitchFamily="34" charset="0"/>
              </a:rPr>
              <a:t>Behaviour/ Sentiment</a:t>
            </a:r>
          </a:p>
        </p:txBody>
      </p:sp>
      <p:sp>
        <p:nvSpPr>
          <p:cNvPr id="13319" name="TextBox 10"/>
          <p:cNvSpPr txBox="1">
            <a:spLocks noChangeArrowheads="1"/>
          </p:cNvSpPr>
          <p:nvPr/>
        </p:nvSpPr>
        <p:spPr bwMode="auto">
          <a:xfrm>
            <a:off x="1258888" y="3841750"/>
            <a:ext cx="1152525" cy="5222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1400">
                <a:latin typeface="Calibri" pitchFamily="34" charset="0"/>
              </a:rPr>
              <a:t>Mean Reversion</a:t>
            </a:r>
          </a:p>
        </p:txBody>
      </p:sp>
      <p:sp>
        <p:nvSpPr>
          <p:cNvPr id="13320" name="TextBox 11"/>
          <p:cNvSpPr txBox="1">
            <a:spLocks noChangeArrowheads="1"/>
          </p:cNvSpPr>
          <p:nvPr/>
        </p:nvSpPr>
        <p:spPr bwMode="auto">
          <a:xfrm>
            <a:off x="250825" y="3841750"/>
            <a:ext cx="936625" cy="5222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1400">
                <a:latin typeface="Calibri" pitchFamily="34" charset="0"/>
              </a:rPr>
              <a:t>Trend Following</a:t>
            </a:r>
          </a:p>
        </p:txBody>
      </p:sp>
      <p:sp>
        <p:nvSpPr>
          <p:cNvPr id="13321" name="TextBox 12"/>
          <p:cNvSpPr txBox="1">
            <a:spLocks noChangeArrowheads="1"/>
          </p:cNvSpPr>
          <p:nvPr/>
        </p:nvSpPr>
        <p:spPr bwMode="auto">
          <a:xfrm>
            <a:off x="2555875" y="3841750"/>
            <a:ext cx="720725" cy="307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1400">
                <a:latin typeface="Calibri" pitchFamily="34" charset="0"/>
              </a:rPr>
              <a:t>Yield</a:t>
            </a:r>
          </a:p>
        </p:txBody>
      </p:sp>
      <p:sp>
        <p:nvSpPr>
          <p:cNvPr id="13322" name="TextBox 13"/>
          <p:cNvSpPr txBox="1">
            <a:spLocks noChangeArrowheads="1"/>
          </p:cNvSpPr>
          <p:nvPr/>
        </p:nvSpPr>
        <p:spPr bwMode="auto">
          <a:xfrm>
            <a:off x="4211638" y="3841750"/>
            <a:ext cx="720725" cy="307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1400">
                <a:latin typeface="Calibri" pitchFamily="34" charset="0"/>
              </a:rPr>
              <a:t>Quality</a:t>
            </a:r>
          </a:p>
        </p:txBody>
      </p:sp>
      <p:sp>
        <p:nvSpPr>
          <p:cNvPr id="13323" name="TextBox 14"/>
          <p:cNvSpPr txBox="1">
            <a:spLocks noChangeArrowheads="1"/>
          </p:cNvSpPr>
          <p:nvPr/>
        </p:nvSpPr>
        <p:spPr bwMode="auto">
          <a:xfrm>
            <a:off x="3348038" y="3841750"/>
            <a:ext cx="792162" cy="307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1400">
                <a:latin typeface="Calibri" pitchFamily="34" charset="0"/>
              </a:rPr>
              <a:t>Growth</a:t>
            </a:r>
          </a:p>
        </p:txBody>
      </p:sp>
      <p:sp>
        <p:nvSpPr>
          <p:cNvPr id="13324" name="TextBox 15"/>
          <p:cNvSpPr txBox="1">
            <a:spLocks noChangeArrowheads="1"/>
          </p:cNvSpPr>
          <p:nvPr/>
        </p:nvSpPr>
        <p:spPr bwMode="auto">
          <a:xfrm>
            <a:off x="1258888" y="4797425"/>
            <a:ext cx="1152525" cy="307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1400">
                <a:latin typeface="Calibri" pitchFamily="34" charset="0"/>
              </a:rPr>
              <a:t>Stat Arb</a:t>
            </a:r>
          </a:p>
        </p:txBody>
      </p:sp>
      <p:sp>
        <p:nvSpPr>
          <p:cNvPr id="17" name="TextBox 16"/>
          <p:cNvSpPr txBox="1"/>
          <p:nvPr/>
        </p:nvSpPr>
        <p:spPr>
          <a:xfrm>
            <a:off x="107950" y="2276475"/>
            <a:ext cx="1150938" cy="369888"/>
          </a:xfrm>
          <a:prstGeom prst="rect">
            <a:avLst/>
          </a:prstGeom>
          <a:noFill/>
          <a:ln>
            <a:solidFill>
              <a:schemeClr val="bg1"/>
            </a:solidFill>
          </a:ln>
        </p:spPr>
        <p:txBody>
          <a:bodyPr>
            <a:spAutoFit/>
          </a:bodyPr>
          <a:lstStyle/>
          <a:p>
            <a:pPr fontAlgn="auto">
              <a:spcBef>
                <a:spcPts val="0"/>
              </a:spcBef>
              <a:spcAft>
                <a:spcPts val="0"/>
              </a:spcAft>
              <a:defRPr/>
            </a:pPr>
            <a:r>
              <a:rPr lang="en-GB" b="1" dirty="0">
                <a:solidFill>
                  <a:schemeClr val="tx2">
                    <a:lumMod val="60000"/>
                    <a:lumOff val="40000"/>
                  </a:schemeClr>
                </a:solidFill>
                <a:latin typeface="+mn-lt"/>
              </a:rPr>
              <a:t>Input</a:t>
            </a:r>
          </a:p>
        </p:txBody>
      </p:sp>
      <p:sp>
        <p:nvSpPr>
          <p:cNvPr id="18" name="TextBox 17"/>
          <p:cNvSpPr txBox="1"/>
          <p:nvPr/>
        </p:nvSpPr>
        <p:spPr>
          <a:xfrm>
            <a:off x="107950" y="1341438"/>
            <a:ext cx="1871663" cy="368300"/>
          </a:xfrm>
          <a:prstGeom prst="rect">
            <a:avLst/>
          </a:prstGeom>
          <a:noFill/>
          <a:ln>
            <a:solidFill>
              <a:schemeClr val="bg1"/>
            </a:solidFill>
          </a:ln>
        </p:spPr>
        <p:txBody>
          <a:bodyPr>
            <a:spAutoFit/>
          </a:bodyPr>
          <a:lstStyle/>
          <a:p>
            <a:pPr fontAlgn="auto">
              <a:spcBef>
                <a:spcPts val="0"/>
              </a:spcBef>
              <a:spcAft>
                <a:spcPts val="0"/>
              </a:spcAft>
              <a:defRPr/>
            </a:pPr>
            <a:r>
              <a:rPr lang="en-GB" b="1" dirty="0">
                <a:solidFill>
                  <a:schemeClr val="tx2">
                    <a:lumMod val="60000"/>
                    <a:lumOff val="40000"/>
                  </a:schemeClr>
                </a:solidFill>
                <a:latin typeface="+mn-lt"/>
              </a:rPr>
              <a:t>Quant Style</a:t>
            </a:r>
          </a:p>
        </p:txBody>
      </p:sp>
      <p:sp>
        <p:nvSpPr>
          <p:cNvPr id="19" name="TextBox 18"/>
          <p:cNvSpPr txBox="1"/>
          <p:nvPr/>
        </p:nvSpPr>
        <p:spPr>
          <a:xfrm>
            <a:off x="107950" y="3284538"/>
            <a:ext cx="1727200" cy="369887"/>
          </a:xfrm>
          <a:prstGeom prst="rect">
            <a:avLst/>
          </a:prstGeom>
          <a:noFill/>
          <a:ln>
            <a:solidFill>
              <a:schemeClr val="bg1"/>
            </a:solidFill>
          </a:ln>
        </p:spPr>
        <p:txBody>
          <a:bodyPr>
            <a:spAutoFit/>
          </a:bodyPr>
          <a:lstStyle/>
          <a:p>
            <a:pPr fontAlgn="auto">
              <a:spcBef>
                <a:spcPts val="0"/>
              </a:spcBef>
              <a:spcAft>
                <a:spcPts val="0"/>
              </a:spcAft>
              <a:defRPr/>
            </a:pPr>
            <a:r>
              <a:rPr lang="en-GB" b="1" dirty="0">
                <a:solidFill>
                  <a:schemeClr val="tx2">
                    <a:lumMod val="60000"/>
                    <a:lumOff val="40000"/>
                  </a:schemeClr>
                </a:solidFill>
                <a:latin typeface="+mn-lt"/>
              </a:rPr>
              <a:t>Approach</a:t>
            </a:r>
          </a:p>
        </p:txBody>
      </p:sp>
      <p:sp>
        <p:nvSpPr>
          <p:cNvPr id="20" name="TextBox 19"/>
          <p:cNvSpPr txBox="1"/>
          <p:nvPr/>
        </p:nvSpPr>
        <p:spPr>
          <a:xfrm>
            <a:off x="107950" y="4437063"/>
            <a:ext cx="1150938" cy="369887"/>
          </a:xfrm>
          <a:prstGeom prst="rect">
            <a:avLst/>
          </a:prstGeom>
          <a:noFill/>
          <a:ln>
            <a:solidFill>
              <a:schemeClr val="bg1"/>
            </a:solidFill>
          </a:ln>
        </p:spPr>
        <p:txBody>
          <a:bodyPr>
            <a:spAutoFit/>
          </a:bodyPr>
          <a:lstStyle/>
          <a:p>
            <a:pPr fontAlgn="auto">
              <a:spcBef>
                <a:spcPts val="0"/>
              </a:spcBef>
              <a:spcAft>
                <a:spcPts val="0"/>
              </a:spcAft>
              <a:defRPr/>
            </a:pPr>
            <a:r>
              <a:rPr lang="en-GB" b="1" dirty="0">
                <a:solidFill>
                  <a:schemeClr val="tx2">
                    <a:lumMod val="60000"/>
                    <a:lumOff val="40000"/>
                  </a:schemeClr>
                </a:solidFill>
                <a:latin typeface="+mn-lt"/>
              </a:rPr>
              <a:t>Strategy</a:t>
            </a:r>
          </a:p>
        </p:txBody>
      </p:sp>
      <p:sp>
        <p:nvSpPr>
          <p:cNvPr id="13330" name="TextBox 21"/>
          <p:cNvSpPr txBox="1">
            <a:spLocks noChangeArrowheads="1"/>
          </p:cNvSpPr>
          <p:nvPr/>
        </p:nvSpPr>
        <p:spPr bwMode="auto">
          <a:xfrm>
            <a:off x="5076825" y="2760663"/>
            <a:ext cx="1150938" cy="307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1400">
                <a:latin typeface="Calibri" pitchFamily="34" charset="0"/>
              </a:rPr>
              <a:t>Real-time</a:t>
            </a:r>
          </a:p>
        </p:txBody>
      </p:sp>
      <p:sp>
        <p:nvSpPr>
          <p:cNvPr id="13331" name="TextBox 22"/>
          <p:cNvSpPr txBox="1">
            <a:spLocks noChangeArrowheads="1"/>
          </p:cNvSpPr>
          <p:nvPr/>
        </p:nvSpPr>
        <p:spPr bwMode="auto">
          <a:xfrm>
            <a:off x="6300788" y="2760663"/>
            <a:ext cx="863600" cy="307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1400">
                <a:latin typeface="Calibri" pitchFamily="34" charset="0"/>
              </a:rPr>
              <a:t>Historical</a:t>
            </a:r>
          </a:p>
        </p:txBody>
      </p:sp>
      <p:sp>
        <p:nvSpPr>
          <p:cNvPr id="13332" name="TextBox 23"/>
          <p:cNvSpPr txBox="1">
            <a:spLocks noChangeArrowheads="1"/>
          </p:cNvSpPr>
          <p:nvPr/>
        </p:nvSpPr>
        <p:spPr bwMode="auto">
          <a:xfrm>
            <a:off x="5148263" y="3789363"/>
            <a:ext cx="863600" cy="5222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1400">
                <a:latin typeface="Calibri" pitchFamily="34" charset="0"/>
              </a:rPr>
              <a:t>Market Data</a:t>
            </a:r>
          </a:p>
        </p:txBody>
      </p:sp>
      <p:sp>
        <p:nvSpPr>
          <p:cNvPr id="13333" name="TextBox 24"/>
          <p:cNvSpPr txBox="1">
            <a:spLocks noChangeArrowheads="1"/>
          </p:cNvSpPr>
          <p:nvPr/>
        </p:nvSpPr>
        <p:spPr bwMode="auto">
          <a:xfrm>
            <a:off x="6084888" y="3789363"/>
            <a:ext cx="1079500" cy="5222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1400">
                <a:latin typeface="Calibri" pitchFamily="34" charset="0"/>
              </a:rPr>
              <a:t>Non-market Data</a:t>
            </a:r>
          </a:p>
        </p:txBody>
      </p:sp>
      <p:cxnSp>
        <p:nvCxnSpPr>
          <p:cNvPr id="27" name="Straight Connector 26"/>
          <p:cNvCxnSpPr/>
          <p:nvPr/>
        </p:nvCxnSpPr>
        <p:spPr>
          <a:xfrm>
            <a:off x="5364163" y="3429000"/>
            <a:ext cx="18002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13330" idx="2"/>
          </p:cNvCxnSpPr>
          <p:nvPr/>
        </p:nvCxnSpPr>
        <p:spPr>
          <a:xfrm rot="5400000">
            <a:off x="5471319" y="3248819"/>
            <a:ext cx="3603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6552407" y="3248819"/>
            <a:ext cx="3603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5471318" y="3609182"/>
            <a:ext cx="3603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6552406" y="3609182"/>
            <a:ext cx="3603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651500" y="2420938"/>
            <a:ext cx="1081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258888" y="2492375"/>
            <a:ext cx="28082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13314" idx="2"/>
          </p:cNvCxnSpPr>
          <p:nvPr/>
        </p:nvCxnSpPr>
        <p:spPr>
          <a:xfrm rot="5400000">
            <a:off x="2519363" y="2384425"/>
            <a:ext cx="2159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17" idx="3"/>
            <a:endCxn id="13317" idx="0"/>
          </p:cNvCxnSpPr>
          <p:nvPr/>
        </p:nvCxnSpPr>
        <p:spPr>
          <a:xfrm>
            <a:off x="1258888" y="2462213"/>
            <a:ext cx="0" cy="2984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endCxn id="13316" idx="0"/>
          </p:cNvCxnSpPr>
          <p:nvPr/>
        </p:nvCxnSpPr>
        <p:spPr>
          <a:xfrm rot="5400000">
            <a:off x="2709069" y="2626519"/>
            <a:ext cx="2682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endCxn id="13318" idx="0"/>
          </p:cNvCxnSpPr>
          <p:nvPr/>
        </p:nvCxnSpPr>
        <p:spPr>
          <a:xfrm rot="5400000">
            <a:off x="4006056" y="2626519"/>
            <a:ext cx="26828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27088" y="3644900"/>
            <a:ext cx="10810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2843213" y="3644900"/>
            <a:ext cx="16573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13317" idx="2"/>
          </p:cNvCxnSpPr>
          <p:nvPr/>
        </p:nvCxnSpPr>
        <p:spPr>
          <a:xfrm rot="5400000">
            <a:off x="970757" y="3356769"/>
            <a:ext cx="5762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13316" idx="2"/>
          </p:cNvCxnSpPr>
          <p:nvPr/>
        </p:nvCxnSpPr>
        <p:spPr>
          <a:xfrm rot="5400000">
            <a:off x="2555082" y="3356769"/>
            <a:ext cx="5762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2744788" y="3743325"/>
            <a:ext cx="1968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3681413" y="3743325"/>
            <a:ext cx="1968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4402138" y="3743325"/>
            <a:ext cx="1968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a:off x="1809750" y="3743325"/>
            <a:ext cx="1968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5400000">
            <a:off x="728663" y="3743325"/>
            <a:ext cx="1968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endCxn id="13330" idx="0"/>
          </p:cNvCxnSpPr>
          <p:nvPr/>
        </p:nvCxnSpPr>
        <p:spPr>
          <a:xfrm rot="5400000">
            <a:off x="5409406" y="2518569"/>
            <a:ext cx="4841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endCxn id="13331" idx="0"/>
          </p:cNvCxnSpPr>
          <p:nvPr/>
        </p:nvCxnSpPr>
        <p:spPr>
          <a:xfrm rot="5400000">
            <a:off x="6562725" y="2590801"/>
            <a:ext cx="3397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a:stCxn id="13319" idx="2"/>
            <a:endCxn id="13324" idx="0"/>
          </p:cNvCxnSpPr>
          <p:nvPr/>
        </p:nvCxnSpPr>
        <p:spPr>
          <a:xfrm rot="5400000">
            <a:off x="1618456" y="4580732"/>
            <a:ext cx="4333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Title 83"/>
          <p:cNvSpPr>
            <a:spLocks noGrp="1"/>
          </p:cNvSpPr>
          <p:nvPr>
            <p:ph type="title" idx="4294967295"/>
          </p:nvPr>
        </p:nvSpPr>
        <p:spPr>
          <a:xfrm>
            <a:off x="330200" y="733424"/>
            <a:ext cx="8418264" cy="463327"/>
          </a:xfrm>
        </p:spPr>
        <p:txBody>
          <a:bodyPr anchor="ctr">
            <a:normAutofit fontScale="90000"/>
          </a:bodyPr>
          <a:lstStyle/>
          <a:p>
            <a:pPr>
              <a:defRPr/>
            </a:pPr>
            <a:r>
              <a:rPr lang="en-GB" sz="2900" dirty="0" smtClean="0">
                <a:solidFill>
                  <a:srgbClr val="0033CC"/>
                </a:solidFill>
              </a:rPr>
              <a:t>Alpha Trading Models - </a:t>
            </a:r>
            <a:r>
              <a:rPr lang="en-GB" sz="2100" dirty="0" smtClean="0">
                <a:solidFill>
                  <a:srgbClr val="0033CC"/>
                </a:solidFill>
              </a:rPr>
              <a:t> </a:t>
            </a:r>
            <a:r>
              <a:rPr lang="en-GB" sz="2100" b="0" dirty="0" smtClean="0">
                <a:solidFill>
                  <a:srgbClr val="0033CC"/>
                </a:solidFill>
              </a:rPr>
              <a:t>(predicting the future of instruments)</a:t>
            </a:r>
            <a:endParaRPr lang="en-GB" sz="4200" b="0" dirty="0" smtClean="0">
              <a:solidFill>
                <a:srgbClr val="0033CC"/>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a:spLocks noChangeArrowheads="1"/>
          </p:cNvSpPr>
          <p:nvPr/>
        </p:nvSpPr>
        <p:spPr bwMode="auto">
          <a:xfrm>
            <a:off x="755576" y="1173882"/>
            <a:ext cx="3671887" cy="460375"/>
          </a:xfrm>
          <a:prstGeom prst="rect">
            <a:avLst/>
          </a:prstGeom>
          <a:noFill/>
          <a:ln w="9525">
            <a:solidFill>
              <a:schemeClr val="tx1"/>
            </a:solidFill>
            <a:miter lim="800000"/>
            <a:headEnd/>
            <a:tailEnd/>
          </a:ln>
        </p:spPr>
        <p:txBody>
          <a:bodyPr>
            <a:spAutoFit/>
          </a:bodyPr>
          <a:lstStyle/>
          <a:p>
            <a:pPr algn="ctr"/>
            <a:r>
              <a:rPr lang="en-GB" sz="2400">
                <a:latin typeface="Calibri" pitchFamily="34" charset="0"/>
              </a:rPr>
              <a:t>Risk Model </a:t>
            </a:r>
          </a:p>
        </p:txBody>
      </p:sp>
      <p:sp>
        <p:nvSpPr>
          <p:cNvPr id="4" name="TextBox 22"/>
          <p:cNvSpPr txBox="1">
            <a:spLocks noChangeArrowheads="1"/>
          </p:cNvSpPr>
          <p:nvPr/>
        </p:nvSpPr>
        <p:spPr bwMode="auto">
          <a:xfrm>
            <a:off x="755576" y="2181994"/>
            <a:ext cx="2590800" cy="646331"/>
          </a:xfrm>
          <a:prstGeom prst="rect">
            <a:avLst/>
          </a:prstGeom>
          <a:noFill/>
          <a:ln w="9525">
            <a:solidFill>
              <a:schemeClr val="tx1"/>
            </a:solidFill>
            <a:miter lim="800000"/>
            <a:headEnd/>
            <a:tailEnd/>
          </a:ln>
        </p:spPr>
        <p:txBody>
          <a:bodyPr>
            <a:spAutoFit/>
          </a:bodyPr>
          <a:lstStyle/>
          <a:p>
            <a:pPr algn="ctr"/>
            <a:r>
              <a:rPr lang="en-GB" dirty="0" smtClean="0">
                <a:latin typeface="Calibri" pitchFamily="34" charset="0"/>
              </a:rPr>
              <a:t>Limiting  Amount of Risk  (Exposure)</a:t>
            </a:r>
            <a:endParaRPr lang="en-GB" dirty="0">
              <a:latin typeface="Calibri" pitchFamily="34" charset="0"/>
            </a:endParaRPr>
          </a:p>
        </p:txBody>
      </p:sp>
      <p:sp>
        <p:nvSpPr>
          <p:cNvPr id="5" name="TextBox 22"/>
          <p:cNvSpPr txBox="1">
            <a:spLocks noChangeArrowheads="1"/>
          </p:cNvSpPr>
          <p:nvPr/>
        </p:nvSpPr>
        <p:spPr bwMode="auto">
          <a:xfrm>
            <a:off x="755576" y="4559999"/>
            <a:ext cx="2590800" cy="646331"/>
          </a:xfrm>
          <a:prstGeom prst="rect">
            <a:avLst/>
          </a:prstGeom>
          <a:noFill/>
          <a:ln w="9525">
            <a:solidFill>
              <a:schemeClr val="tx1"/>
            </a:solidFill>
            <a:miter lim="800000"/>
            <a:headEnd/>
            <a:tailEnd/>
          </a:ln>
        </p:spPr>
        <p:txBody>
          <a:bodyPr>
            <a:spAutoFit/>
          </a:bodyPr>
          <a:lstStyle/>
          <a:p>
            <a:pPr algn="ctr"/>
            <a:r>
              <a:rPr lang="en-GB" dirty="0" smtClean="0">
                <a:latin typeface="Calibri" pitchFamily="34" charset="0"/>
              </a:rPr>
              <a:t>Limiting Type of Risk </a:t>
            </a:r>
          </a:p>
          <a:p>
            <a:pPr algn="ctr"/>
            <a:r>
              <a:rPr lang="en-GB" dirty="0" smtClean="0">
                <a:latin typeface="Calibri" pitchFamily="34" charset="0"/>
              </a:rPr>
              <a:t>()</a:t>
            </a:r>
          </a:p>
        </p:txBody>
      </p:sp>
      <p:cxnSp>
        <p:nvCxnSpPr>
          <p:cNvPr id="11" name="Straight Connector 10"/>
          <p:cNvCxnSpPr/>
          <p:nvPr/>
        </p:nvCxnSpPr>
        <p:spPr>
          <a:xfrm>
            <a:off x="3347864" y="2470026"/>
            <a:ext cx="38164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347864" y="4857879"/>
            <a:ext cx="38164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56"/>
          <p:cNvSpPr txBox="1">
            <a:spLocks noChangeArrowheads="1"/>
          </p:cNvSpPr>
          <p:nvPr/>
        </p:nvSpPr>
        <p:spPr bwMode="auto">
          <a:xfrm>
            <a:off x="3491731" y="2830066"/>
            <a:ext cx="1584325" cy="739775"/>
          </a:xfrm>
          <a:prstGeom prst="rect">
            <a:avLst/>
          </a:prstGeom>
          <a:noFill/>
          <a:ln w="9525">
            <a:solidFill>
              <a:schemeClr val="tx1"/>
            </a:solidFill>
            <a:miter lim="800000"/>
            <a:headEnd/>
            <a:tailEnd/>
          </a:ln>
        </p:spPr>
        <p:txBody>
          <a:bodyPr>
            <a:spAutoFit/>
          </a:bodyPr>
          <a:lstStyle/>
          <a:p>
            <a:pPr algn="ctr"/>
            <a:r>
              <a:rPr lang="en-GB" sz="1400" dirty="0">
                <a:latin typeface="Calibri" pitchFamily="34" charset="0"/>
              </a:rPr>
              <a:t>Size Limits (constraints, penalty) </a:t>
            </a:r>
          </a:p>
        </p:txBody>
      </p:sp>
      <p:cxnSp>
        <p:nvCxnSpPr>
          <p:cNvPr id="18" name="Straight Connector 17"/>
          <p:cNvCxnSpPr/>
          <p:nvPr/>
        </p:nvCxnSpPr>
        <p:spPr>
          <a:xfrm>
            <a:off x="4211960" y="2470026"/>
            <a:ext cx="0" cy="360040"/>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9" name="TextBox 56"/>
          <p:cNvSpPr txBox="1">
            <a:spLocks noChangeArrowheads="1"/>
          </p:cNvSpPr>
          <p:nvPr/>
        </p:nvSpPr>
        <p:spPr bwMode="auto">
          <a:xfrm>
            <a:off x="5363939" y="2830066"/>
            <a:ext cx="1656333" cy="523220"/>
          </a:xfrm>
          <a:prstGeom prst="rect">
            <a:avLst/>
          </a:prstGeom>
          <a:noFill/>
          <a:ln w="9525">
            <a:solidFill>
              <a:schemeClr val="tx1"/>
            </a:solidFill>
            <a:miter lim="800000"/>
            <a:headEnd/>
            <a:tailEnd/>
          </a:ln>
        </p:spPr>
        <p:txBody>
          <a:bodyPr wrap="square">
            <a:spAutoFit/>
          </a:bodyPr>
          <a:lstStyle/>
          <a:p>
            <a:pPr algn="ctr"/>
            <a:r>
              <a:rPr lang="en-GB" sz="1400" dirty="0" smtClean="0">
                <a:latin typeface="Calibri" pitchFamily="34" charset="0"/>
              </a:rPr>
              <a:t>Measuring Risk (standard deviation)</a:t>
            </a:r>
            <a:endParaRPr lang="en-GB" sz="1400" dirty="0">
              <a:latin typeface="Calibri" pitchFamily="34" charset="0"/>
            </a:endParaRPr>
          </a:p>
        </p:txBody>
      </p:sp>
      <p:cxnSp>
        <p:nvCxnSpPr>
          <p:cNvPr id="20" name="Straight Connector 19"/>
          <p:cNvCxnSpPr/>
          <p:nvPr/>
        </p:nvCxnSpPr>
        <p:spPr>
          <a:xfrm>
            <a:off x="6084168" y="2470026"/>
            <a:ext cx="0" cy="360040"/>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1" name="TextBox 56"/>
          <p:cNvSpPr txBox="1">
            <a:spLocks noChangeArrowheads="1"/>
          </p:cNvSpPr>
          <p:nvPr/>
        </p:nvSpPr>
        <p:spPr bwMode="auto">
          <a:xfrm>
            <a:off x="5148064" y="3674417"/>
            <a:ext cx="1080120" cy="307777"/>
          </a:xfrm>
          <a:prstGeom prst="rect">
            <a:avLst/>
          </a:prstGeom>
          <a:noFill/>
          <a:ln w="9525">
            <a:solidFill>
              <a:schemeClr val="tx1"/>
            </a:solidFill>
            <a:miter lim="800000"/>
            <a:headEnd/>
            <a:tailEnd/>
          </a:ln>
        </p:spPr>
        <p:txBody>
          <a:bodyPr wrap="square">
            <a:spAutoFit/>
          </a:bodyPr>
          <a:lstStyle/>
          <a:p>
            <a:pPr algn="ctr"/>
            <a:r>
              <a:rPr lang="en-GB" sz="1400" dirty="0" smtClean="0">
                <a:latin typeface="Calibri" pitchFamily="34" charset="0"/>
              </a:rPr>
              <a:t>Volatility</a:t>
            </a:r>
            <a:endParaRPr lang="en-GB" sz="1400" dirty="0">
              <a:latin typeface="Calibri" pitchFamily="34" charset="0"/>
            </a:endParaRPr>
          </a:p>
        </p:txBody>
      </p:sp>
      <p:sp>
        <p:nvSpPr>
          <p:cNvPr id="22" name="TextBox 56"/>
          <p:cNvSpPr txBox="1">
            <a:spLocks noChangeArrowheads="1"/>
          </p:cNvSpPr>
          <p:nvPr/>
        </p:nvSpPr>
        <p:spPr bwMode="auto">
          <a:xfrm>
            <a:off x="6300192" y="3674417"/>
            <a:ext cx="1080120" cy="307777"/>
          </a:xfrm>
          <a:prstGeom prst="rect">
            <a:avLst/>
          </a:prstGeom>
          <a:noFill/>
          <a:ln w="9525">
            <a:solidFill>
              <a:schemeClr val="tx1"/>
            </a:solidFill>
            <a:miter lim="800000"/>
            <a:headEnd/>
            <a:tailEnd/>
          </a:ln>
        </p:spPr>
        <p:txBody>
          <a:bodyPr wrap="square">
            <a:spAutoFit/>
          </a:bodyPr>
          <a:lstStyle/>
          <a:p>
            <a:pPr algn="ctr"/>
            <a:r>
              <a:rPr lang="en-GB" sz="1400" dirty="0" smtClean="0">
                <a:latin typeface="Calibri" pitchFamily="34" charset="0"/>
              </a:rPr>
              <a:t>Dispersion</a:t>
            </a:r>
            <a:endParaRPr lang="en-GB" sz="1400" dirty="0">
              <a:latin typeface="Calibri" pitchFamily="34" charset="0"/>
            </a:endParaRPr>
          </a:p>
        </p:txBody>
      </p:sp>
      <p:cxnSp>
        <p:nvCxnSpPr>
          <p:cNvPr id="24" name="Straight Connector 23"/>
          <p:cNvCxnSpPr/>
          <p:nvPr/>
        </p:nvCxnSpPr>
        <p:spPr>
          <a:xfrm>
            <a:off x="2051720" y="1677938"/>
            <a:ext cx="0" cy="5040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4" idx="2"/>
            <a:endCxn id="5" idx="0"/>
          </p:cNvCxnSpPr>
          <p:nvPr/>
        </p:nvCxnSpPr>
        <p:spPr>
          <a:xfrm>
            <a:off x="2050976" y="2828325"/>
            <a:ext cx="0" cy="17316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56"/>
          <p:cNvSpPr txBox="1">
            <a:spLocks noChangeArrowheads="1"/>
          </p:cNvSpPr>
          <p:nvPr/>
        </p:nvSpPr>
        <p:spPr bwMode="auto">
          <a:xfrm>
            <a:off x="5796136" y="4342234"/>
            <a:ext cx="864096" cy="307777"/>
          </a:xfrm>
          <a:prstGeom prst="rect">
            <a:avLst/>
          </a:prstGeom>
          <a:noFill/>
          <a:ln w="9525">
            <a:solidFill>
              <a:schemeClr val="tx1"/>
            </a:solidFill>
            <a:miter lim="800000"/>
            <a:headEnd/>
            <a:tailEnd/>
          </a:ln>
        </p:spPr>
        <p:txBody>
          <a:bodyPr wrap="square">
            <a:spAutoFit/>
          </a:bodyPr>
          <a:lstStyle/>
          <a:p>
            <a:pPr algn="ctr"/>
            <a:r>
              <a:rPr lang="en-GB" sz="1400" dirty="0" smtClean="0">
                <a:latin typeface="Calibri" pitchFamily="34" charset="0"/>
              </a:rPr>
              <a:t>VaR</a:t>
            </a:r>
            <a:endParaRPr lang="en-GB" sz="1400" dirty="0">
              <a:latin typeface="Calibri" pitchFamily="34" charset="0"/>
            </a:endParaRPr>
          </a:p>
        </p:txBody>
      </p:sp>
      <p:cxnSp>
        <p:nvCxnSpPr>
          <p:cNvPr id="31" name="Straight Connector 30"/>
          <p:cNvCxnSpPr/>
          <p:nvPr/>
        </p:nvCxnSpPr>
        <p:spPr>
          <a:xfrm>
            <a:off x="5580112" y="3478138"/>
            <a:ext cx="11521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580112" y="3478138"/>
            <a:ext cx="0" cy="216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6732240" y="3478138"/>
            <a:ext cx="0" cy="216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6156176" y="3334122"/>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580112" y="4198218"/>
            <a:ext cx="11521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580112" y="3982194"/>
            <a:ext cx="0" cy="216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6732240" y="3982194"/>
            <a:ext cx="0" cy="216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6228184" y="4198218"/>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
          <p:cNvSpPr txBox="1">
            <a:spLocks noChangeArrowheads="1"/>
          </p:cNvSpPr>
          <p:nvPr/>
        </p:nvSpPr>
        <p:spPr bwMode="auto">
          <a:xfrm>
            <a:off x="5292080" y="5206330"/>
            <a:ext cx="1800200" cy="523220"/>
          </a:xfrm>
          <a:prstGeom prst="rect">
            <a:avLst/>
          </a:prstGeom>
          <a:noFill/>
          <a:ln w="9525">
            <a:solidFill>
              <a:schemeClr val="tx1"/>
            </a:solidFill>
            <a:miter lim="800000"/>
            <a:headEnd/>
            <a:tailEnd/>
          </a:ln>
        </p:spPr>
        <p:txBody>
          <a:bodyPr wrap="square">
            <a:spAutoFit/>
          </a:bodyPr>
          <a:lstStyle/>
          <a:p>
            <a:pPr algn="ctr"/>
            <a:r>
              <a:rPr lang="en-GB" sz="1400" dirty="0">
                <a:latin typeface="Calibri" pitchFamily="34" charset="0"/>
              </a:rPr>
              <a:t>Empirical </a:t>
            </a:r>
            <a:endParaRPr lang="en-GB" sz="1400" dirty="0" smtClean="0">
              <a:latin typeface="Calibri" pitchFamily="34" charset="0"/>
            </a:endParaRPr>
          </a:p>
          <a:p>
            <a:pPr algn="ctr"/>
            <a:r>
              <a:rPr lang="en-GB" sz="1400" dirty="0" smtClean="0">
                <a:latin typeface="Calibri" pitchFamily="34" charset="0"/>
              </a:rPr>
              <a:t>(using historical data)</a:t>
            </a:r>
            <a:endParaRPr lang="en-GB" sz="1400" dirty="0">
              <a:latin typeface="Calibri" pitchFamily="34" charset="0"/>
            </a:endParaRPr>
          </a:p>
        </p:txBody>
      </p:sp>
      <p:sp>
        <p:nvSpPr>
          <p:cNvPr id="50" name="TextBox 5"/>
          <p:cNvSpPr txBox="1">
            <a:spLocks noChangeArrowheads="1"/>
          </p:cNvSpPr>
          <p:nvPr/>
        </p:nvSpPr>
        <p:spPr bwMode="auto">
          <a:xfrm>
            <a:off x="3419872" y="5206330"/>
            <a:ext cx="1728192" cy="523220"/>
          </a:xfrm>
          <a:prstGeom prst="rect">
            <a:avLst/>
          </a:prstGeom>
          <a:noFill/>
          <a:ln w="9525">
            <a:solidFill>
              <a:schemeClr val="tx1"/>
            </a:solidFill>
            <a:miter lim="800000"/>
            <a:headEnd/>
            <a:tailEnd/>
          </a:ln>
        </p:spPr>
        <p:txBody>
          <a:bodyPr wrap="square">
            <a:spAutoFit/>
          </a:bodyPr>
          <a:lstStyle/>
          <a:p>
            <a:pPr algn="ctr"/>
            <a:r>
              <a:rPr lang="en-GB" sz="1400" dirty="0">
                <a:latin typeface="Calibri" pitchFamily="34" charset="0"/>
              </a:rPr>
              <a:t>Theory-driven </a:t>
            </a:r>
            <a:endParaRPr lang="en-GB" sz="1400" dirty="0" smtClean="0">
              <a:latin typeface="Calibri" pitchFamily="34" charset="0"/>
            </a:endParaRPr>
          </a:p>
          <a:p>
            <a:pPr algn="ctr"/>
            <a:r>
              <a:rPr lang="en-GB" sz="1400" dirty="0" smtClean="0">
                <a:latin typeface="Calibri" pitchFamily="34" charset="0"/>
              </a:rPr>
              <a:t>(systematic </a:t>
            </a:r>
            <a:r>
              <a:rPr lang="en-GB" sz="1400" dirty="0">
                <a:latin typeface="Calibri" pitchFamily="34" charset="0"/>
              </a:rPr>
              <a:t>risk)</a:t>
            </a:r>
          </a:p>
        </p:txBody>
      </p:sp>
      <p:cxnSp>
        <p:nvCxnSpPr>
          <p:cNvPr id="52" name="Straight Connector 51"/>
          <p:cNvCxnSpPr/>
          <p:nvPr/>
        </p:nvCxnSpPr>
        <p:spPr>
          <a:xfrm>
            <a:off x="4139952" y="4846290"/>
            <a:ext cx="0"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6084168" y="4846290"/>
            <a:ext cx="0"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Box 77"/>
          <p:cNvSpPr txBox="1">
            <a:spLocks noChangeArrowheads="1"/>
          </p:cNvSpPr>
          <p:nvPr/>
        </p:nvSpPr>
        <p:spPr bwMode="auto">
          <a:xfrm>
            <a:off x="3275856" y="6214318"/>
            <a:ext cx="1225550" cy="527050"/>
          </a:xfrm>
          <a:prstGeom prst="rect">
            <a:avLst/>
          </a:prstGeom>
          <a:noFill/>
          <a:ln w="9525">
            <a:solidFill>
              <a:schemeClr val="tx1"/>
            </a:solidFill>
            <a:miter lim="800000"/>
            <a:headEnd/>
            <a:tailEnd/>
          </a:ln>
        </p:spPr>
        <p:txBody>
          <a:bodyPr>
            <a:spAutoFit/>
          </a:bodyPr>
          <a:lstStyle/>
          <a:p>
            <a:pPr algn="ctr"/>
            <a:r>
              <a:rPr lang="en-GB" sz="1400">
                <a:latin typeface="Calibri" pitchFamily="34" charset="0"/>
              </a:rPr>
              <a:t>Regime Change Risk</a:t>
            </a:r>
          </a:p>
        </p:txBody>
      </p:sp>
      <p:sp>
        <p:nvSpPr>
          <p:cNvPr id="58" name="TextBox 78"/>
          <p:cNvSpPr txBox="1">
            <a:spLocks noChangeArrowheads="1"/>
          </p:cNvSpPr>
          <p:nvPr/>
        </p:nvSpPr>
        <p:spPr bwMode="auto">
          <a:xfrm>
            <a:off x="4571256" y="6214318"/>
            <a:ext cx="1223962" cy="527050"/>
          </a:xfrm>
          <a:prstGeom prst="rect">
            <a:avLst/>
          </a:prstGeom>
          <a:noFill/>
          <a:ln w="9525">
            <a:solidFill>
              <a:schemeClr val="tx1"/>
            </a:solidFill>
            <a:miter lim="800000"/>
            <a:headEnd/>
            <a:tailEnd/>
          </a:ln>
        </p:spPr>
        <p:txBody>
          <a:bodyPr>
            <a:spAutoFit/>
          </a:bodyPr>
          <a:lstStyle/>
          <a:p>
            <a:pPr algn="ctr"/>
            <a:r>
              <a:rPr lang="en-GB" sz="1400">
                <a:latin typeface="Calibri" pitchFamily="34" charset="0"/>
              </a:rPr>
              <a:t>Exogenous Shock Risk</a:t>
            </a:r>
          </a:p>
        </p:txBody>
      </p:sp>
      <p:cxnSp>
        <p:nvCxnSpPr>
          <p:cNvPr id="60" name="Straight Connector 59"/>
          <p:cNvCxnSpPr/>
          <p:nvPr/>
        </p:nvCxnSpPr>
        <p:spPr>
          <a:xfrm rot="5400000">
            <a:off x="5184031" y="6106368"/>
            <a:ext cx="2159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5400000">
            <a:off x="4104531" y="6106368"/>
            <a:ext cx="2159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78"/>
          <p:cNvSpPr txBox="1">
            <a:spLocks noChangeArrowheads="1"/>
          </p:cNvSpPr>
          <p:nvPr/>
        </p:nvSpPr>
        <p:spPr bwMode="auto">
          <a:xfrm>
            <a:off x="5831731" y="6214318"/>
            <a:ext cx="1116012" cy="527050"/>
          </a:xfrm>
          <a:prstGeom prst="rect">
            <a:avLst/>
          </a:prstGeom>
          <a:noFill/>
          <a:ln w="9525">
            <a:solidFill>
              <a:schemeClr val="tx1"/>
            </a:solidFill>
            <a:miter lim="800000"/>
            <a:headEnd/>
            <a:tailEnd/>
          </a:ln>
        </p:spPr>
        <p:txBody>
          <a:bodyPr>
            <a:spAutoFit/>
          </a:bodyPr>
          <a:lstStyle/>
          <a:p>
            <a:pPr algn="ctr"/>
            <a:r>
              <a:rPr lang="en-GB" sz="1400">
                <a:latin typeface="Calibri" pitchFamily="34" charset="0"/>
              </a:rPr>
              <a:t>Endogenous Risk</a:t>
            </a:r>
          </a:p>
        </p:txBody>
      </p:sp>
      <p:cxnSp>
        <p:nvCxnSpPr>
          <p:cNvPr id="63" name="Straight Connector 83"/>
          <p:cNvCxnSpPr/>
          <p:nvPr/>
        </p:nvCxnSpPr>
        <p:spPr>
          <a:xfrm rot="5400000">
            <a:off x="6192093" y="6106368"/>
            <a:ext cx="2159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3276947" y="5998418"/>
            <a:ext cx="37433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4032002" y="5890344"/>
            <a:ext cx="2159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5400000">
            <a:off x="5976218" y="5890344"/>
            <a:ext cx="2159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itle 1"/>
          <p:cNvSpPr>
            <a:spLocks noGrp="1"/>
          </p:cNvSpPr>
          <p:nvPr>
            <p:ph type="title"/>
          </p:nvPr>
        </p:nvSpPr>
        <p:spPr>
          <a:xfrm>
            <a:off x="457200" y="476672"/>
            <a:ext cx="8229600" cy="633412"/>
          </a:xfrm>
        </p:spPr>
        <p:txBody>
          <a:bodyPr rtlCol="0">
            <a:normAutofit fontScale="90000"/>
          </a:bodyPr>
          <a:lstStyle/>
          <a:p>
            <a:pPr eaLnBrk="1" fontAlgn="auto" hangingPunct="1">
              <a:spcAft>
                <a:spcPts val="0"/>
              </a:spcAft>
              <a:defRPr/>
            </a:pPr>
            <a:r>
              <a:rPr lang="en-GB" b="1" dirty="0" smtClean="0"/>
              <a:t>Risk Model - </a:t>
            </a:r>
            <a:r>
              <a:rPr lang="en-GB" sz="2100" dirty="0" smtClean="0"/>
              <a:t>selection/sizing of exposures to maximise returns</a:t>
            </a:r>
            <a:endParaRPr lang="en-GB" sz="2100" dirty="0"/>
          </a:p>
        </p:txBody>
      </p:sp>
    </p:spTree>
    <p:extLst>
      <p:ext uri="{BB962C8B-B14F-4D97-AF65-F5344CB8AC3E}">
        <p14:creationId xmlns:p14="http://schemas.microsoft.com/office/powerpoint/2010/main" val="29745310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idx="4294967295"/>
          </p:nvPr>
        </p:nvSpPr>
        <p:spPr/>
        <p:txBody>
          <a:bodyPr/>
          <a:lstStyle/>
          <a:p>
            <a:r>
              <a:rPr lang="en-GB" smtClean="0"/>
              <a:t>Transaction Cost Model</a:t>
            </a:r>
            <a:br>
              <a:rPr lang="en-GB" smtClean="0"/>
            </a:br>
            <a:r>
              <a:rPr lang="en-GB" sz="2000" smtClean="0"/>
              <a:t>advising the Portfolio model on potential costs of transactions</a:t>
            </a:r>
            <a:endParaRPr lang="en-GB" smtClean="0"/>
          </a:p>
        </p:txBody>
      </p:sp>
      <p:sp>
        <p:nvSpPr>
          <p:cNvPr id="15363" name="Content Placeholder 10"/>
          <p:cNvSpPr>
            <a:spLocks noGrp="1"/>
          </p:cNvSpPr>
          <p:nvPr>
            <p:ph idx="4294967295"/>
          </p:nvPr>
        </p:nvSpPr>
        <p:spPr>
          <a:xfrm>
            <a:off x="468313" y="1484313"/>
            <a:ext cx="8229600" cy="1152525"/>
          </a:xfrm>
        </p:spPr>
        <p:txBody>
          <a:bodyPr/>
          <a:lstStyle/>
          <a:p>
            <a:pPr>
              <a:buFont typeface="Wingdings" pitchFamily="2" charset="2"/>
              <a:buChar char="§"/>
            </a:pPr>
            <a:r>
              <a:rPr lang="en-GB" sz="1800" b="1" smtClean="0"/>
              <a:t>Commissions (</a:t>
            </a:r>
            <a:r>
              <a:rPr lang="en-GB" sz="1800" smtClean="0"/>
              <a:t>Fees, Clearing, Settlement) </a:t>
            </a:r>
          </a:p>
          <a:p>
            <a:pPr>
              <a:buFont typeface="Wingdings" pitchFamily="2" charset="2"/>
              <a:buChar char="§"/>
            </a:pPr>
            <a:r>
              <a:rPr lang="en-GB" sz="1800" b="1" smtClean="0"/>
              <a:t>Slippage</a:t>
            </a:r>
            <a:r>
              <a:rPr lang="en-GB" sz="1800" smtClean="0"/>
              <a:t> (change in price between decision and execution)</a:t>
            </a:r>
          </a:p>
          <a:p>
            <a:pPr>
              <a:buFont typeface="Wingdings" pitchFamily="2" charset="2"/>
              <a:buChar char="§"/>
            </a:pPr>
            <a:r>
              <a:rPr lang="en-GB" sz="1800" b="1" smtClean="0"/>
              <a:t>Market Impact </a:t>
            </a:r>
            <a:r>
              <a:rPr lang="en-GB" sz="1800" smtClean="0"/>
              <a:t>(order size, liquidity)</a:t>
            </a:r>
          </a:p>
          <a:p>
            <a:pPr>
              <a:buFont typeface="Wingdings" pitchFamily="2" charset="2"/>
              <a:buChar char="§"/>
            </a:pPr>
            <a:endParaRPr lang="en-GB" sz="1800" smtClean="0"/>
          </a:p>
          <a:p>
            <a:pPr>
              <a:buFont typeface="Wingdings" pitchFamily="2" charset="2"/>
              <a:buChar char="§"/>
            </a:pPr>
            <a:endParaRPr lang="en-GB" sz="1800" smtClean="0"/>
          </a:p>
        </p:txBody>
      </p:sp>
      <p:sp>
        <p:nvSpPr>
          <p:cNvPr id="15364" name="TextBox 9"/>
          <p:cNvSpPr txBox="1">
            <a:spLocks noChangeArrowheads="1"/>
          </p:cNvSpPr>
          <p:nvPr/>
        </p:nvSpPr>
        <p:spPr bwMode="auto">
          <a:xfrm>
            <a:off x="3059113" y="2997200"/>
            <a:ext cx="3168650" cy="6461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b="1"/>
              <a:t>Transaction Cost</a:t>
            </a:r>
          </a:p>
          <a:p>
            <a:pPr algn="ctr" eaLnBrk="1" hangingPunct="1"/>
            <a:r>
              <a:rPr lang="en-GB"/>
              <a:t>(potential) </a:t>
            </a:r>
            <a:endParaRPr lang="en-GB" b="1"/>
          </a:p>
        </p:txBody>
      </p:sp>
      <p:sp>
        <p:nvSpPr>
          <p:cNvPr id="15365" name="TextBox 15"/>
          <p:cNvSpPr txBox="1">
            <a:spLocks noChangeArrowheads="1"/>
          </p:cNvSpPr>
          <p:nvPr/>
        </p:nvSpPr>
        <p:spPr bwMode="auto">
          <a:xfrm>
            <a:off x="6948488" y="4222750"/>
            <a:ext cx="1727200" cy="6461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t>Quadratic Models</a:t>
            </a:r>
          </a:p>
        </p:txBody>
      </p:sp>
      <p:sp>
        <p:nvSpPr>
          <p:cNvPr id="15366" name="TextBox 16"/>
          <p:cNvSpPr txBox="1">
            <a:spLocks noChangeArrowheads="1"/>
          </p:cNvSpPr>
          <p:nvPr/>
        </p:nvSpPr>
        <p:spPr bwMode="auto">
          <a:xfrm>
            <a:off x="4932363" y="4222750"/>
            <a:ext cx="1800225" cy="6461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t>Piecewise-Linear Models</a:t>
            </a:r>
          </a:p>
        </p:txBody>
      </p:sp>
      <p:sp>
        <p:nvSpPr>
          <p:cNvPr id="15367" name="TextBox 17"/>
          <p:cNvSpPr txBox="1">
            <a:spLocks noChangeArrowheads="1"/>
          </p:cNvSpPr>
          <p:nvPr/>
        </p:nvSpPr>
        <p:spPr bwMode="auto">
          <a:xfrm>
            <a:off x="2916238" y="4222750"/>
            <a:ext cx="1727200" cy="6461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t>Linear </a:t>
            </a:r>
          </a:p>
          <a:p>
            <a:pPr algn="ctr" eaLnBrk="1" hangingPunct="1"/>
            <a:r>
              <a:rPr lang="en-GB"/>
              <a:t>Models</a:t>
            </a:r>
          </a:p>
        </p:txBody>
      </p:sp>
      <p:sp>
        <p:nvSpPr>
          <p:cNvPr id="15368" name="TextBox 18"/>
          <p:cNvSpPr txBox="1">
            <a:spLocks noChangeArrowheads="1"/>
          </p:cNvSpPr>
          <p:nvPr/>
        </p:nvSpPr>
        <p:spPr bwMode="auto">
          <a:xfrm>
            <a:off x="900113" y="4222750"/>
            <a:ext cx="1727200" cy="6461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t>Flat </a:t>
            </a:r>
          </a:p>
          <a:p>
            <a:pPr algn="ctr" eaLnBrk="1" hangingPunct="1"/>
            <a:r>
              <a:rPr lang="en-GB"/>
              <a:t>Models </a:t>
            </a:r>
          </a:p>
        </p:txBody>
      </p:sp>
      <p:cxnSp>
        <p:nvCxnSpPr>
          <p:cNvPr id="12" name="Straight Connector 11"/>
          <p:cNvCxnSpPr/>
          <p:nvPr/>
        </p:nvCxnSpPr>
        <p:spPr>
          <a:xfrm>
            <a:off x="1692275" y="3933825"/>
            <a:ext cx="60483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15364" idx="2"/>
          </p:cNvCxnSpPr>
          <p:nvPr/>
        </p:nvCxnSpPr>
        <p:spPr>
          <a:xfrm rot="5400000">
            <a:off x="4498182" y="3788569"/>
            <a:ext cx="2905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7596187" y="4078288"/>
            <a:ext cx="2889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651500" y="4078288"/>
            <a:ext cx="2889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563937" y="4078288"/>
            <a:ext cx="2889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1547812" y="4078288"/>
            <a:ext cx="2889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492125"/>
            <a:ext cx="8229600" cy="633413"/>
          </a:xfrm>
        </p:spPr>
        <p:txBody>
          <a:bodyPr/>
          <a:lstStyle/>
          <a:p>
            <a:r>
              <a:rPr lang="en-GB" smtClean="0"/>
              <a:t>Portfolio Construction Model</a:t>
            </a:r>
          </a:p>
        </p:txBody>
      </p:sp>
      <p:sp>
        <p:nvSpPr>
          <p:cNvPr id="16387" name="TextBox 3"/>
          <p:cNvSpPr txBox="1">
            <a:spLocks noChangeArrowheads="1"/>
          </p:cNvSpPr>
          <p:nvPr/>
        </p:nvSpPr>
        <p:spPr bwMode="auto">
          <a:xfrm>
            <a:off x="2268538" y="1125538"/>
            <a:ext cx="4356100" cy="7064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000" b="1"/>
              <a:t>Quantitative Portfolio Construction</a:t>
            </a:r>
          </a:p>
        </p:txBody>
      </p:sp>
      <p:sp>
        <p:nvSpPr>
          <p:cNvPr id="16388" name="TextBox 4"/>
          <p:cNvSpPr txBox="1">
            <a:spLocks noChangeArrowheads="1"/>
          </p:cNvSpPr>
          <p:nvPr/>
        </p:nvSpPr>
        <p:spPr bwMode="auto">
          <a:xfrm>
            <a:off x="4643438" y="2266950"/>
            <a:ext cx="2952750"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t>Optimizer Models</a:t>
            </a:r>
          </a:p>
        </p:txBody>
      </p:sp>
      <p:sp>
        <p:nvSpPr>
          <p:cNvPr id="16389" name="TextBox 5"/>
          <p:cNvSpPr txBox="1">
            <a:spLocks noChangeArrowheads="1"/>
          </p:cNvSpPr>
          <p:nvPr/>
        </p:nvSpPr>
        <p:spPr bwMode="auto">
          <a:xfrm>
            <a:off x="900113" y="2266950"/>
            <a:ext cx="2951162"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t>Rule-based Models</a:t>
            </a:r>
          </a:p>
        </p:txBody>
      </p:sp>
      <p:sp>
        <p:nvSpPr>
          <p:cNvPr id="16390" name="TextBox 9"/>
          <p:cNvSpPr txBox="1">
            <a:spLocks noChangeArrowheads="1"/>
          </p:cNvSpPr>
          <p:nvPr/>
        </p:nvSpPr>
        <p:spPr bwMode="auto">
          <a:xfrm>
            <a:off x="2411413" y="3162300"/>
            <a:ext cx="1008062" cy="7381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1400"/>
              <a:t>Alpha-driven Weighting</a:t>
            </a:r>
          </a:p>
        </p:txBody>
      </p:sp>
      <p:sp>
        <p:nvSpPr>
          <p:cNvPr id="16391" name="TextBox 10"/>
          <p:cNvSpPr txBox="1">
            <a:spLocks noChangeArrowheads="1"/>
          </p:cNvSpPr>
          <p:nvPr/>
        </p:nvSpPr>
        <p:spPr bwMode="auto">
          <a:xfrm>
            <a:off x="3563938" y="3162300"/>
            <a:ext cx="1008062" cy="7381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1400"/>
              <a:t>Decision-tree Weighting</a:t>
            </a:r>
          </a:p>
        </p:txBody>
      </p:sp>
      <p:sp>
        <p:nvSpPr>
          <p:cNvPr id="16392" name="TextBox 11"/>
          <p:cNvSpPr txBox="1">
            <a:spLocks noChangeArrowheads="1"/>
          </p:cNvSpPr>
          <p:nvPr/>
        </p:nvSpPr>
        <p:spPr bwMode="auto">
          <a:xfrm>
            <a:off x="179388" y="3162300"/>
            <a:ext cx="1008062" cy="7381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1400"/>
              <a:t>Equal Position Weighting</a:t>
            </a:r>
          </a:p>
        </p:txBody>
      </p:sp>
      <p:sp>
        <p:nvSpPr>
          <p:cNvPr id="16393" name="TextBox 12"/>
          <p:cNvSpPr txBox="1">
            <a:spLocks noChangeArrowheads="1"/>
          </p:cNvSpPr>
          <p:nvPr/>
        </p:nvSpPr>
        <p:spPr bwMode="auto">
          <a:xfrm>
            <a:off x="1331913" y="3162300"/>
            <a:ext cx="1008062" cy="7381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1400"/>
              <a:t>Equal    Risk </a:t>
            </a:r>
          </a:p>
          <a:p>
            <a:pPr algn="ctr" eaLnBrk="1" hangingPunct="1"/>
            <a:r>
              <a:rPr lang="en-GB" sz="1400"/>
              <a:t>Weighting</a:t>
            </a:r>
          </a:p>
        </p:txBody>
      </p:sp>
      <p:sp>
        <p:nvSpPr>
          <p:cNvPr id="14" name="TextBox 13"/>
          <p:cNvSpPr txBox="1"/>
          <p:nvPr/>
        </p:nvSpPr>
        <p:spPr>
          <a:xfrm>
            <a:off x="5795963" y="4489450"/>
            <a:ext cx="1655762" cy="523875"/>
          </a:xfrm>
          <a:prstGeom prst="rect">
            <a:avLst/>
          </a:prstGeom>
          <a:noFill/>
          <a:ln>
            <a:solidFill>
              <a:schemeClr val="tx2">
                <a:lumMod val="60000"/>
                <a:lumOff val="40000"/>
              </a:schemeClr>
            </a:solidFill>
          </a:ln>
        </p:spPr>
        <p:txBody>
          <a:bodyPr>
            <a:spAutoFit/>
          </a:bodyPr>
          <a:lstStyle/>
          <a:p>
            <a:pPr algn="ctr">
              <a:defRPr/>
            </a:pPr>
            <a:r>
              <a:rPr lang="en-GB" sz="1400" dirty="0">
                <a:solidFill>
                  <a:schemeClr val="tx2">
                    <a:lumMod val="60000"/>
                    <a:lumOff val="40000"/>
                  </a:schemeClr>
                </a:solidFill>
              </a:rPr>
              <a:t>Mean variance optimisation</a:t>
            </a:r>
          </a:p>
        </p:txBody>
      </p:sp>
      <p:sp>
        <p:nvSpPr>
          <p:cNvPr id="17" name="TextBox 16"/>
          <p:cNvSpPr txBox="1"/>
          <p:nvPr/>
        </p:nvSpPr>
        <p:spPr>
          <a:xfrm>
            <a:off x="5219700" y="5445125"/>
            <a:ext cx="1008063" cy="461963"/>
          </a:xfrm>
          <a:prstGeom prst="rect">
            <a:avLst/>
          </a:prstGeom>
          <a:noFill/>
          <a:ln>
            <a:solidFill>
              <a:schemeClr val="tx2">
                <a:lumMod val="60000"/>
                <a:lumOff val="40000"/>
              </a:schemeClr>
            </a:solidFill>
          </a:ln>
        </p:spPr>
        <p:txBody>
          <a:bodyPr>
            <a:spAutoFit/>
          </a:bodyPr>
          <a:lstStyle/>
          <a:p>
            <a:pPr algn="ctr">
              <a:defRPr/>
            </a:pPr>
            <a:r>
              <a:rPr lang="en-GB" sz="1200" dirty="0">
                <a:solidFill>
                  <a:schemeClr val="tx2">
                    <a:lumMod val="60000"/>
                    <a:lumOff val="40000"/>
                  </a:schemeClr>
                </a:solidFill>
              </a:rPr>
              <a:t>Expected Returns</a:t>
            </a:r>
          </a:p>
        </p:txBody>
      </p:sp>
      <p:sp>
        <p:nvSpPr>
          <p:cNvPr id="18" name="TextBox 17"/>
          <p:cNvSpPr txBox="1"/>
          <p:nvPr/>
        </p:nvSpPr>
        <p:spPr>
          <a:xfrm>
            <a:off x="6227763" y="5445125"/>
            <a:ext cx="1008062" cy="461963"/>
          </a:xfrm>
          <a:prstGeom prst="rect">
            <a:avLst/>
          </a:prstGeom>
          <a:noFill/>
          <a:ln>
            <a:solidFill>
              <a:schemeClr val="tx2">
                <a:lumMod val="60000"/>
                <a:lumOff val="40000"/>
              </a:schemeClr>
            </a:solidFill>
          </a:ln>
        </p:spPr>
        <p:txBody>
          <a:bodyPr>
            <a:spAutoFit/>
          </a:bodyPr>
          <a:lstStyle/>
          <a:p>
            <a:pPr algn="ctr">
              <a:defRPr/>
            </a:pPr>
            <a:r>
              <a:rPr lang="en-GB" sz="1200" dirty="0">
                <a:solidFill>
                  <a:schemeClr val="tx2">
                    <a:lumMod val="60000"/>
                    <a:lumOff val="40000"/>
                  </a:schemeClr>
                </a:solidFill>
              </a:rPr>
              <a:t>Expected Volatility</a:t>
            </a:r>
          </a:p>
        </p:txBody>
      </p:sp>
      <p:sp>
        <p:nvSpPr>
          <p:cNvPr id="19" name="TextBox 18"/>
          <p:cNvSpPr txBox="1"/>
          <p:nvPr/>
        </p:nvSpPr>
        <p:spPr>
          <a:xfrm>
            <a:off x="7235825" y="5445125"/>
            <a:ext cx="1008063" cy="461963"/>
          </a:xfrm>
          <a:prstGeom prst="rect">
            <a:avLst/>
          </a:prstGeom>
          <a:noFill/>
          <a:ln>
            <a:solidFill>
              <a:schemeClr val="tx2">
                <a:lumMod val="60000"/>
                <a:lumOff val="40000"/>
              </a:schemeClr>
            </a:solidFill>
          </a:ln>
        </p:spPr>
        <p:txBody>
          <a:bodyPr>
            <a:spAutoFit/>
          </a:bodyPr>
          <a:lstStyle/>
          <a:p>
            <a:pPr algn="ctr">
              <a:defRPr/>
            </a:pPr>
            <a:r>
              <a:rPr lang="en-GB" sz="1200" dirty="0">
                <a:solidFill>
                  <a:schemeClr val="tx2">
                    <a:lumMod val="60000"/>
                    <a:lumOff val="40000"/>
                  </a:schemeClr>
                </a:solidFill>
              </a:rPr>
              <a:t>Correlation Matrix</a:t>
            </a:r>
          </a:p>
        </p:txBody>
      </p:sp>
      <p:sp>
        <p:nvSpPr>
          <p:cNvPr id="20" name="TextBox 19"/>
          <p:cNvSpPr txBox="1"/>
          <p:nvPr/>
        </p:nvSpPr>
        <p:spPr>
          <a:xfrm>
            <a:off x="6227763" y="6165850"/>
            <a:ext cx="1008062" cy="276225"/>
          </a:xfrm>
          <a:prstGeom prst="rect">
            <a:avLst/>
          </a:prstGeom>
          <a:noFill/>
          <a:ln>
            <a:solidFill>
              <a:schemeClr val="tx2">
                <a:lumMod val="60000"/>
                <a:lumOff val="40000"/>
              </a:schemeClr>
            </a:solidFill>
          </a:ln>
        </p:spPr>
        <p:txBody>
          <a:bodyPr>
            <a:spAutoFit/>
          </a:bodyPr>
          <a:lstStyle/>
          <a:p>
            <a:pPr algn="ctr">
              <a:defRPr/>
            </a:pPr>
            <a:r>
              <a:rPr lang="en-GB" sz="1200" dirty="0">
                <a:solidFill>
                  <a:schemeClr val="tx2">
                    <a:lumMod val="60000"/>
                    <a:lumOff val="40000"/>
                  </a:schemeClr>
                </a:solidFill>
              </a:rPr>
              <a:t>GARCH</a:t>
            </a:r>
          </a:p>
        </p:txBody>
      </p:sp>
      <p:cxnSp>
        <p:nvCxnSpPr>
          <p:cNvPr id="22" name="Straight Connector 21"/>
          <p:cNvCxnSpPr>
            <a:stCxn id="18" idx="2"/>
          </p:cNvCxnSpPr>
          <p:nvPr/>
        </p:nvCxnSpPr>
        <p:spPr>
          <a:xfrm rot="5400000">
            <a:off x="6603207" y="6036469"/>
            <a:ext cx="258762"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724525" y="5229225"/>
            <a:ext cx="2016125"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flipH="1" flipV="1">
            <a:off x="6480175" y="5121275"/>
            <a:ext cx="2159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endCxn id="17" idx="0"/>
          </p:cNvCxnSpPr>
          <p:nvPr/>
        </p:nvCxnSpPr>
        <p:spPr>
          <a:xfrm rot="5400000">
            <a:off x="5616575" y="5337175"/>
            <a:ext cx="2159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8" idx="0"/>
          </p:cNvCxnSpPr>
          <p:nvPr/>
        </p:nvCxnSpPr>
        <p:spPr>
          <a:xfrm rot="5400000" flipH="1" flipV="1">
            <a:off x="6624638" y="5337175"/>
            <a:ext cx="2159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9" idx="0"/>
          </p:cNvCxnSpPr>
          <p:nvPr/>
        </p:nvCxnSpPr>
        <p:spPr>
          <a:xfrm rot="5400000" flipH="1" flipV="1">
            <a:off x="7632700" y="5337175"/>
            <a:ext cx="2159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339975" y="2060575"/>
            <a:ext cx="38877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755650" y="2924175"/>
            <a:ext cx="33115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16391" idx="0"/>
          </p:cNvCxnSpPr>
          <p:nvPr/>
        </p:nvCxnSpPr>
        <p:spPr>
          <a:xfrm rot="5400000" flipH="1" flipV="1">
            <a:off x="3948112" y="3043238"/>
            <a:ext cx="2381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flipH="1" flipV="1">
            <a:off x="1716087" y="3043238"/>
            <a:ext cx="2381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flipH="1" flipV="1">
            <a:off x="636587" y="3043238"/>
            <a:ext cx="2381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flipH="1" flipV="1">
            <a:off x="2724150" y="3043238"/>
            <a:ext cx="2381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400000" flipH="1" flipV="1">
            <a:off x="2220912" y="2755901"/>
            <a:ext cx="2381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flipH="1" flipV="1">
            <a:off x="4237831" y="1942307"/>
            <a:ext cx="2365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5400000" flipH="1" flipV="1">
            <a:off x="2220912" y="2179638"/>
            <a:ext cx="2381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5400000" flipH="1" flipV="1">
            <a:off x="6108700" y="2179638"/>
            <a:ext cx="238125" cy="0"/>
          </a:xfrm>
          <a:prstGeom prst="line">
            <a:avLst/>
          </a:prstGeom>
        </p:spPr>
        <p:style>
          <a:lnRef idx="1">
            <a:schemeClr val="accent1"/>
          </a:lnRef>
          <a:fillRef idx="0">
            <a:schemeClr val="accent1"/>
          </a:fillRef>
          <a:effectRef idx="0">
            <a:schemeClr val="accent1"/>
          </a:effectRef>
          <a:fontRef idx="minor">
            <a:schemeClr val="tx1"/>
          </a:fontRef>
        </p:style>
      </p:cxnSp>
      <p:sp>
        <p:nvSpPr>
          <p:cNvPr id="16415" name="TextBox 75"/>
          <p:cNvSpPr txBox="1">
            <a:spLocks noChangeArrowheads="1"/>
          </p:cNvSpPr>
          <p:nvPr/>
        </p:nvSpPr>
        <p:spPr bwMode="auto">
          <a:xfrm>
            <a:off x="4716463" y="3192463"/>
            <a:ext cx="1368425" cy="523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1400"/>
              <a:t>Unconstrained Optimisation</a:t>
            </a:r>
          </a:p>
        </p:txBody>
      </p:sp>
      <p:sp>
        <p:nvSpPr>
          <p:cNvPr id="16416" name="TextBox 77"/>
          <p:cNvSpPr txBox="1">
            <a:spLocks noChangeArrowheads="1"/>
          </p:cNvSpPr>
          <p:nvPr/>
        </p:nvSpPr>
        <p:spPr bwMode="auto">
          <a:xfrm>
            <a:off x="6084888" y="3194050"/>
            <a:ext cx="1223962" cy="5222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1400"/>
              <a:t>Constrained Optimisation </a:t>
            </a:r>
          </a:p>
        </p:txBody>
      </p:sp>
      <p:sp>
        <p:nvSpPr>
          <p:cNvPr id="16417" name="TextBox 78"/>
          <p:cNvSpPr txBox="1">
            <a:spLocks noChangeArrowheads="1"/>
          </p:cNvSpPr>
          <p:nvPr/>
        </p:nvSpPr>
        <p:spPr bwMode="auto">
          <a:xfrm>
            <a:off x="7381875" y="3194050"/>
            <a:ext cx="1366838" cy="7381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1400"/>
              <a:t>Black-Litterman Optimisation </a:t>
            </a:r>
          </a:p>
        </p:txBody>
      </p:sp>
      <p:cxnSp>
        <p:nvCxnSpPr>
          <p:cNvPr id="81" name="Straight Connector 80"/>
          <p:cNvCxnSpPr/>
          <p:nvPr/>
        </p:nvCxnSpPr>
        <p:spPr>
          <a:xfrm>
            <a:off x="5364163" y="2924175"/>
            <a:ext cx="33115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flipH="1" flipV="1">
            <a:off x="6469062" y="3043238"/>
            <a:ext cx="2381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flipH="1" flipV="1">
            <a:off x="5245100" y="3043238"/>
            <a:ext cx="2381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5400000" flipH="1" flipV="1">
            <a:off x="7693025" y="3043238"/>
            <a:ext cx="2381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V="1">
            <a:off x="6078538" y="2765425"/>
            <a:ext cx="307975" cy="95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423" name="TextBox 88"/>
          <p:cNvSpPr txBox="1">
            <a:spLocks noChangeArrowheads="1"/>
          </p:cNvSpPr>
          <p:nvPr/>
        </p:nvSpPr>
        <p:spPr bwMode="auto">
          <a:xfrm>
            <a:off x="8675688" y="3284538"/>
            <a:ext cx="5762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000" b="1"/>
              <a:t>…</a:t>
            </a:r>
          </a:p>
        </p:txBody>
      </p:sp>
      <p:sp>
        <p:nvSpPr>
          <p:cNvPr id="91" name="Oval 90"/>
          <p:cNvSpPr/>
          <p:nvPr/>
        </p:nvSpPr>
        <p:spPr>
          <a:xfrm>
            <a:off x="5003800" y="4365625"/>
            <a:ext cx="3313113" cy="2303463"/>
          </a:xfrm>
          <a:prstGeom prst="ellipse">
            <a:avLst/>
          </a:prstGeom>
          <a:no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3"/>
          <p:cNvSpPr txBox="1">
            <a:spLocks noChangeArrowheads="1"/>
          </p:cNvSpPr>
          <p:nvPr/>
        </p:nvSpPr>
        <p:spPr bwMode="auto">
          <a:xfrm>
            <a:off x="611560" y="1763093"/>
            <a:ext cx="2951162" cy="400050"/>
          </a:xfrm>
          <a:prstGeom prst="rect">
            <a:avLst/>
          </a:prstGeom>
          <a:noFill/>
          <a:ln w="9525">
            <a:solidFill>
              <a:schemeClr val="tx1"/>
            </a:solidFill>
            <a:miter lim="800000"/>
            <a:headEnd/>
            <a:tailEnd/>
          </a:ln>
        </p:spPr>
        <p:txBody>
          <a:bodyPr>
            <a:spAutoFit/>
          </a:bodyPr>
          <a:lstStyle/>
          <a:p>
            <a:pPr algn="ctr"/>
            <a:r>
              <a:rPr lang="en-GB" sz="2000" b="1" dirty="0" smtClean="0">
                <a:latin typeface="Calibri" pitchFamily="34" charset="0"/>
              </a:rPr>
              <a:t>Execution Model</a:t>
            </a:r>
            <a:endParaRPr lang="en-GB" sz="2000" b="1" dirty="0">
              <a:latin typeface="Calibri" pitchFamily="34" charset="0"/>
            </a:endParaRPr>
          </a:p>
        </p:txBody>
      </p:sp>
      <p:sp>
        <p:nvSpPr>
          <p:cNvPr id="18435" name="TextBox 4"/>
          <p:cNvSpPr txBox="1">
            <a:spLocks noChangeArrowheads="1"/>
          </p:cNvSpPr>
          <p:nvPr/>
        </p:nvSpPr>
        <p:spPr bwMode="auto">
          <a:xfrm>
            <a:off x="611039" y="4851028"/>
            <a:ext cx="2232248" cy="369888"/>
          </a:xfrm>
          <a:prstGeom prst="rect">
            <a:avLst/>
          </a:prstGeom>
          <a:noFill/>
          <a:ln w="9525">
            <a:solidFill>
              <a:schemeClr val="tx1"/>
            </a:solidFill>
            <a:miter lim="800000"/>
            <a:headEnd/>
            <a:tailEnd/>
          </a:ln>
        </p:spPr>
        <p:txBody>
          <a:bodyPr wrap="square">
            <a:spAutoFit/>
          </a:bodyPr>
          <a:lstStyle/>
          <a:p>
            <a:pPr algn="ctr"/>
            <a:r>
              <a:rPr lang="en-GB">
                <a:latin typeface="Calibri" pitchFamily="34" charset="0"/>
              </a:rPr>
              <a:t>Order Type</a:t>
            </a:r>
          </a:p>
        </p:txBody>
      </p:sp>
      <p:sp>
        <p:nvSpPr>
          <p:cNvPr id="18436" name="TextBox 6"/>
          <p:cNvSpPr txBox="1">
            <a:spLocks noChangeArrowheads="1"/>
          </p:cNvSpPr>
          <p:nvPr/>
        </p:nvSpPr>
        <p:spPr bwMode="auto">
          <a:xfrm>
            <a:off x="611262" y="3553445"/>
            <a:ext cx="2232025" cy="369888"/>
          </a:xfrm>
          <a:prstGeom prst="rect">
            <a:avLst/>
          </a:prstGeom>
          <a:noFill/>
          <a:ln w="9525">
            <a:solidFill>
              <a:schemeClr val="tx1"/>
            </a:solidFill>
            <a:miter lim="800000"/>
            <a:headEnd/>
            <a:tailEnd/>
          </a:ln>
        </p:spPr>
        <p:txBody>
          <a:bodyPr>
            <a:spAutoFit/>
          </a:bodyPr>
          <a:lstStyle/>
          <a:p>
            <a:pPr algn="ctr"/>
            <a:r>
              <a:rPr lang="en-GB">
                <a:latin typeface="Calibri" pitchFamily="34" charset="0"/>
              </a:rPr>
              <a:t>Execution Strategies</a:t>
            </a:r>
          </a:p>
        </p:txBody>
      </p:sp>
      <p:sp>
        <p:nvSpPr>
          <p:cNvPr id="18437" name="TextBox 8"/>
          <p:cNvSpPr txBox="1">
            <a:spLocks noChangeArrowheads="1"/>
          </p:cNvSpPr>
          <p:nvPr/>
        </p:nvSpPr>
        <p:spPr bwMode="auto">
          <a:xfrm>
            <a:off x="5580112" y="3923333"/>
            <a:ext cx="1224136" cy="339725"/>
          </a:xfrm>
          <a:prstGeom prst="rect">
            <a:avLst/>
          </a:prstGeom>
          <a:noFill/>
          <a:ln w="9525">
            <a:solidFill>
              <a:schemeClr val="tx1"/>
            </a:solidFill>
            <a:miter lim="800000"/>
            <a:headEnd/>
            <a:tailEnd/>
          </a:ln>
        </p:spPr>
        <p:txBody>
          <a:bodyPr wrap="square">
            <a:spAutoFit/>
          </a:bodyPr>
          <a:lstStyle/>
          <a:p>
            <a:pPr algn="ctr"/>
            <a:r>
              <a:rPr lang="en-GB" sz="1600">
                <a:latin typeface="Calibri" pitchFamily="34" charset="0"/>
              </a:rPr>
              <a:t>Scheduling</a:t>
            </a:r>
          </a:p>
        </p:txBody>
      </p:sp>
      <p:sp>
        <p:nvSpPr>
          <p:cNvPr id="18438" name="TextBox 9"/>
          <p:cNvSpPr txBox="1">
            <a:spLocks noChangeArrowheads="1"/>
          </p:cNvSpPr>
          <p:nvPr/>
        </p:nvSpPr>
        <p:spPr bwMode="auto">
          <a:xfrm>
            <a:off x="2987304" y="3923333"/>
            <a:ext cx="1224135" cy="584775"/>
          </a:xfrm>
          <a:prstGeom prst="rect">
            <a:avLst/>
          </a:prstGeom>
          <a:noFill/>
          <a:ln w="9525">
            <a:solidFill>
              <a:schemeClr val="tx1"/>
            </a:solidFill>
            <a:miter lim="800000"/>
            <a:headEnd/>
            <a:tailEnd/>
          </a:ln>
        </p:spPr>
        <p:txBody>
          <a:bodyPr wrap="square">
            <a:spAutoFit/>
          </a:bodyPr>
          <a:lstStyle/>
          <a:p>
            <a:pPr algn="ctr"/>
            <a:r>
              <a:rPr lang="en-GB" sz="1600">
                <a:latin typeface="Calibri" pitchFamily="34" charset="0"/>
              </a:rPr>
              <a:t>Aggressive/Passive</a:t>
            </a:r>
          </a:p>
        </p:txBody>
      </p:sp>
      <p:sp>
        <p:nvSpPr>
          <p:cNvPr id="18439" name="TextBox 10"/>
          <p:cNvSpPr txBox="1">
            <a:spLocks noChangeArrowheads="1"/>
          </p:cNvSpPr>
          <p:nvPr/>
        </p:nvSpPr>
        <p:spPr bwMode="auto">
          <a:xfrm>
            <a:off x="6876256" y="3923333"/>
            <a:ext cx="1080120" cy="339725"/>
          </a:xfrm>
          <a:prstGeom prst="rect">
            <a:avLst/>
          </a:prstGeom>
          <a:noFill/>
          <a:ln w="9525">
            <a:solidFill>
              <a:schemeClr val="tx1"/>
            </a:solidFill>
            <a:miter lim="800000"/>
            <a:headEnd/>
            <a:tailEnd/>
          </a:ln>
        </p:spPr>
        <p:txBody>
          <a:bodyPr wrap="square">
            <a:spAutoFit/>
          </a:bodyPr>
          <a:lstStyle/>
          <a:p>
            <a:pPr algn="ctr"/>
            <a:r>
              <a:rPr lang="en-GB" sz="1600">
                <a:latin typeface="Calibri" pitchFamily="34" charset="0"/>
              </a:rPr>
              <a:t>Routing</a:t>
            </a:r>
          </a:p>
        </p:txBody>
      </p:sp>
      <p:sp>
        <p:nvSpPr>
          <p:cNvPr id="18446" name="TextBox 47"/>
          <p:cNvSpPr txBox="1">
            <a:spLocks noChangeArrowheads="1"/>
          </p:cNvSpPr>
          <p:nvPr/>
        </p:nvSpPr>
        <p:spPr bwMode="auto">
          <a:xfrm>
            <a:off x="6443415" y="6083573"/>
            <a:ext cx="1296937" cy="584200"/>
          </a:xfrm>
          <a:prstGeom prst="rect">
            <a:avLst/>
          </a:prstGeom>
          <a:noFill/>
          <a:ln w="9525">
            <a:solidFill>
              <a:schemeClr val="tx1"/>
            </a:solidFill>
            <a:miter lim="800000"/>
            <a:headEnd/>
            <a:tailEnd/>
          </a:ln>
        </p:spPr>
        <p:txBody>
          <a:bodyPr wrap="square">
            <a:spAutoFit/>
          </a:bodyPr>
          <a:lstStyle/>
          <a:p>
            <a:pPr algn="ctr"/>
            <a:r>
              <a:rPr lang="en-GB" sz="1600">
                <a:latin typeface="Calibri" pitchFamily="34" charset="0"/>
              </a:rPr>
              <a:t>Discretionary Orders</a:t>
            </a:r>
          </a:p>
        </p:txBody>
      </p:sp>
      <p:sp>
        <p:nvSpPr>
          <p:cNvPr id="18447" name="TextBox 48"/>
          <p:cNvSpPr txBox="1">
            <a:spLocks noChangeArrowheads="1"/>
          </p:cNvSpPr>
          <p:nvPr/>
        </p:nvSpPr>
        <p:spPr bwMode="auto">
          <a:xfrm>
            <a:off x="3563889" y="6083573"/>
            <a:ext cx="1368152" cy="585787"/>
          </a:xfrm>
          <a:prstGeom prst="rect">
            <a:avLst/>
          </a:prstGeom>
          <a:noFill/>
          <a:ln w="9525">
            <a:solidFill>
              <a:schemeClr val="tx1"/>
            </a:solidFill>
            <a:miter lim="800000"/>
            <a:headEnd/>
            <a:tailEnd/>
          </a:ln>
        </p:spPr>
        <p:txBody>
          <a:bodyPr wrap="square">
            <a:spAutoFit/>
          </a:bodyPr>
          <a:lstStyle/>
          <a:p>
            <a:pPr algn="ctr"/>
            <a:r>
              <a:rPr lang="en-GB" sz="1600">
                <a:latin typeface="Calibri" pitchFamily="34" charset="0"/>
              </a:rPr>
              <a:t>Time in force  (day, GTC)</a:t>
            </a:r>
          </a:p>
        </p:txBody>
      </p:sp>
      <p:sp>
        <p:nvSpPr>
          <p:cNvPr id="18448" name="TextBox 49"/>
          <p:cNvSpPr txBox="1">
            <a:spLocks noChangeArrowheads="1"/>
          </p:cNvSpPr>
          <p:nvPr/>
        </p:nvSpPr>
        <p:spPr bwMode="auto">
          <a:xfrm>
            <a:off x="5076056" y="6083573"/>
            <a:ext cx="1224929" cy="584200"/>
          </a:xfrm>
          <a:prstGeom prst="rect">
            <a:avLst/>
          </a:prstGeom>
          <a:noFill/>
          <a:ln w="9525">
            <a:solidFill>
              <a:schemeClr val="tx1"/>
            </a:solidFill>
            <a:miter lim="800000"/>
            <a:headEnd/>
            <a:tailEnd/>
          </a:ln>
        </p:spPr>
        <p:txBody>
          <a:bodyPr wrap="square">
            <a:spAutoFit/>
          </a:bodyPr>
          <a:lstStyle/>
          <a:p>
            <a:pPr algn="ctr"/>
            <a:r>
              <a:rPr lang="en-GB" sz="1600">
                <a:latin typeface="Calibri" pitchFamily="34" charset="0"/>
              </a:rPr>
              <a:t>Conditional Orders</a:t>
            </a:r>
          </a:p>
        </p:txBody>
      </p:sp>
      <p:cxnSp>
        <p:nvCxnSpPr>
          <p:cNvPr id="55" name="Straight Connector 54"/>
          <p:cNvCxnSpPr/>
          <p:nvPr/>
        </p:nvCxnSpPr>
        <p:spPr>
          <a:xfrm>
            <a:off x="3707904" y="5867549"/>
            <a:ext cx="44644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457" name="TextBox 70"/>
          <p:cNvSpPr txBox="1">
            <a:spLocks noChangeArrowheads="1"/>
          </p:cNvSpPr>
          <p:nvPr/>
        </p:nvSpPr>
        <p:spPr bwMode="auto">
          <a:xfrm>
            <a:off x="3059832" y="5219477"/>
            <a:ext cx="936625" cy="338137"/>
          </a:xfrm>
          <a:prstGeom prst="rect">
            <a:avLst/>
          </a:prstGeom>
          <a:noFill/>
          <a:ln w="9525">
            <a:solidFill>
              <a:schemeClr val="tx1"/>
            </a:solidFill>
            <a:miter lim="800000"/>
            <a:headEnd/>
            <a:tailEnd/>
          </a:ln>
        </p:spPr>
        <p:txBody>
          <a:bodyPr>
            <a:spAutoFit/>
          </a:bodyPr>
          <a:lstStyle/>
          <a:p>
            <a:pPr algn="ctr"/>
            <a:r>
              <a:rPr lang="en-GB" sz="1600">
                <a:latin typeface="Calibri" pitchFamily="34" charset="0"/>
              </a:rPr>
              <a:t>Market</a:t>
            </a:r>
          </a:p>
        </p:txBody>
      </p:sp>
      <p:sp>
        <p:nvSpPr>
          <p:cNvPr id="18458" name="TextBox 71"/>
          <p:cNvSpPr txBox="1">
            <a:spLocks noChangeArrowheads="1"/>
          </p:cNvSpPr>
          <p:nvPr/>
        </p:nvSpPr>
        <p:spPr bwMode="auto">
          <a:xfrm>
            <a:off x="4211960" y="5219477"/>
            <a:ext cx="936625" cy="338137"/>
          </a:xfrm>
          <a:prstGeom prst="rect">
            <a:avLst/>
          </a:prstGeom>
          <a:noFill/>
          <a:ln w="9525">
            <a:solidFill>
              <a:schemeClr val="tx1"/>
            </a:solidFill>
            <a:miter lim="800000"/>
            <a:headEnd/>
            <a:tailEnd/>
          </a:ln>
        </p:spPr>
        <p:txBody>
          <a:bodyPr>
            <a:spAutoFit/>
          </a:bodyPr>
          <a:lstStyle/>
          <a:p>
            <a:pPr algn="ctr"/>
            <a:r>
              <a:rPr lang="en-GB" sz="1600">
                <a:latin typeface="Calibri" pitchFamily="34" charset="0"/>
              </a:rPr>
              <a:t>Limit</a:t>
            </a:r>
          </a:p>
        </p:txBody>
      </p:sp>
      <p:sp>
        <p:nvSpPr>
          <p:cNvPr id="18465" name="TextBox 84"/>
          <p:cNvSpPr txBox="1">
            <a:spLocks noChangeArrowheads="1"/>
          </p:cNvSpPr>
          <p:nvPr/>
        </p:nvSpPr>
        <p:spPr bwMode="auto">
          <a:xfrm>
            <a:off x="611039" y="2555181"/>
            <a:ext cx="2232248" cy="369888"/>
          </a:xfrm>
          <a:prstGeom prst="rect">
            <a:avLst/>
          </a:prstGeom>
          <a:noFill/>
          <a:ln w="9525">
            <a:solidFill>
              <a:schemeClr val="tx1"/>
            </a:solidFill>
            <a:miter lim="800000"/>
            <a:headEnd/>
            <a:tailEnd/>
          </a:ln>
        </p:spPr>
        <p:txBody>
          <a:bodyPr wrap="square">
            <a:spAutoFit/>
          </a:bodyPr>
          <a:lstStyle/>
          <a:p>
            <a:pPr algn="ctr"/>
            <a:r>
              <a:rPr lang="en-GB">
                <a:latin typeface="Calibri" pitchFamily="34" charset="0"/>
              </a:rPr>
              <a:t>Trading Venue</a:t>
            </a:r>
          </a:p>
        </p:txBody>
      </p:sp>
      <p:sp>
        <p:nvSpPr>
          <p:cNvPr id="18466" name="TextBox 85"/>
          <p:cNvSpPr txBox="1">
            <a:spLocks noChangeArrowheads="1"/>
          </p:cNvSpPr>
          <p:nvPr/>
        </p:nvSpPr>
        <p:spPr bwMode="auto">
          <a:xfrm>
            <a:off x="3131319" y="3007544"/>
            <a:ext cx="720601" cy="339725"/>
          </a:xfrm>
          <a:prstGeom prst="rect">
            <a:avLst/>
          </a:prstGeom>
          <a:noFill/>
          <a:ln w="9525">
            <a:solidFill>
              <a:schemeClr val="tx1"/>
            </a:solidFill>
            <a:miter lim="800000"/>
            <a:headEnd/>
            <a:tailEnd/>
          </a:ln>
        </p:spPr>
        <p:txBody>
          <a:bodyPr wrap="square">
            <a:spAutoFit/>
          </a:bodyPr>
          <a:lstStyle/>
          <a:p>
            <a:pPr algn="ctr"/>
            <a:r>
              <a:rPr lang="en-GB" sz="1600">
                <a:latin typeface="Calibri" pitchFamily="34" charset="0"/>
              </a:rPr>
              <a:t>NYSE</a:t>
            </a:r>
          </a:p>
        </p:txBody>
      </p:sp>
      <p:sp>
        <p:nvSpPr>
          <p:cNvPr id="18467" name="TextBox 86"/>
          <p:cNvSpPr txBox="1">
            <a:spLocks noChangeArrowheads="1"/>
          </p:cNvSpPr>
          <p:nvPr/>
        </p:nvSpPr>
        <p:spPr bwMode="auto">
          <a:xfrm>
            <a:off x="3995415" y="3007544"/>
            <a:ext cx="648593" cy="339725"/>
          </a:xfrm>
          <a:prstGeom prst="rect">
            <a:avLst/>
          </a:prstGeom>
          <a:noFill/>
          <a:ln w="9525">
            <a:solidFill>
              <a:schemeClr val="tx1"/>
            </a:solidFill>
            <a:miter lim="800000"/>
            <a:headEnd/>
            <a:tailEnd/>
          </a:ln>
        </p:spPr>
        <p:txBody>
          <a:bodyPr wrap="square">
            <a:spAutoFit/>
          </a:bodyPr>
          <a:lstStyle/>
          <a:p>
            <a:pPr algn="ctr"/>
            <a:r>
              <a:rPr lang="en-GB" sz="1600">
                <a:latin typeface="Calibri" pitchFamily="34" charset="0"/>
              </a:rPr>
              <a:t>LSE</a:t>
            </a:r>
          </a:p>
        </p:txBody>
      </p:sp>
      <p:cxnSp>
        <p:nvCxnSpPr>
          <p:cNvPr id="44" name="Straight Connector 43"/>
          <p:cNvCxnSpPr/>
          <p:nvPr/>
        </p:nvCxnSpPr>
        <p:spPr>
          <a:xfrm>
            <a:off x="2843287" y="2771205"/>
            <a:ext cx="45370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563367" y="2771205"/>
            <a:ext cx="0" cy="216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283968" y="2771205"/>
            <a:ext cx="0" cy="216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843287" y="3707309"/>
            <a:ext cx="540112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3563367" y="3707309"/>
            <a:ext cx="0" cy="216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084168" y="3707309"/>
            <a:ext cx="0" cy="216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4787503" y="3707309"/>
            <a:ext cx="0" cy="216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2843287" y="4995044"/>
            <a:ext cx="40324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563367" y="4995044"/>
            <a:ext cx="0" cy="216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4643487" y="4995044"/>
            <a:ext cx="0" cy="216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TextBox 9"/>
          <p:cNvSpPr txBox="1">
            <a:spLocks noChangeArrowheads="1"/>
          </p:cNvSpPr>
          <p:nvPr/>
        </p:nvSpPr>
        <p:spPr bwMode="auto">
          <a:xfrm>
            <a:off x="4283448" y="3923333"/>
            <a:ext cx="1224135" cy="584775"/>
          </a:xfrm>
          <a:prstGeom prst="rect">
            <a:avLst/>
          </a:prstGeom>
          <a:noFill/>
          <a:ln w="9525">
            <a:solidFill>
              <a:schemeClr val="tx1"/>
            </a:solidFill>
            <a:miter lim="800000"/>
            <a:headEnd/>
            <a:tailEnd/>
          </a:ln>
        </p:spPr>
        <p:txBody>
          <a:bodyPr wrap="square">
            <a:spAutoFit/>
          </a:bodyPr>
          <a:lstStyle/>
          <a:p>
            <a:pPr algn="ctr"/>
            <a:r>
              <a:rPr lang="en-GB" sz="1600" dirty="0" smtClean="0">
                <a:latin typeface="Calibri" pitchFamily="34" charset="0"/>
              </a:rPr>
              <a:t>Large/Small Order</a:t>
            </a:r>
            <a:endParaRPr lang="en-GB" sz="1600" dirty="0">
              <a:latin typeface="Calibri" pitchFamily="34" charset="0"/>
            </a:endParaRPr>
          </a:p>
        </p:txBody>
      </p:sp>
      <p:cxnSp>
        <p:nvCxnSpPr>
          <p:cNvPr id="71" name="Straight Connector 70"/>
          <p:cNvCxnSpPr/>
          <p:nvPr/>
        </p:nvCxnSpPr>
        <p:spPr>
          <a:xfrm>
            <a:off x="7380312" y="3707309"/>
            <a:ext cx="0" cy="216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4644008" y="5579517"/>
            <a:ext cx="0"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4211960" y="5867549"/>
            <a:ext cx="0" cy="216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6948264" y="5867549"/>
            <a:ext cx="0" cy="216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5652120" y="5867549"/>
            <a:ext cx="0" cy="216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TextBox 86"/>
          <p:cNvSpPr txBox="1">
            <a:spLocks noChangeArrowheads="1"/>
          </p:cNvSpPr>
          <p:nvPr/>
        </p:nvSpPr>
        <p:spPr bwMode="auto">
          <a:xfrm>
            <a:off x="4715495" y="3007544"/>
            <a:ext cx="936625" cy="338554"/>
          </a:xfrm>
          <a:prstGeom prst="rect">
            <a:avLst/>
          </a:prstGeom>
          <a:noFill/>
          <a:ln w="9525">
            <a:solidFill>
              <a:schemeClr val="tx1"/>
            </a:solidFill>
            <a:miter lim="800000"/>
            <a:headEnd/>
            <a:tailEnd/>
          </a:ln>
        </p:spPr>
        <p:txBody>
          <a:bodyPr wrap="square">
            <a:spAutoFit/>
          </a:bodyPr>
          <a:lstStyle/>
          <a:p>
            <a:pPr algn="ctr"/>
            <a:r>
              <a:rPr lang="en-GB" sz="1600" dirty="0" smtClean="0">
                <a:latin typeface="Calibri" pitchFamily="34" charset="0"/>
              </a:rPr>
              <a:t>NASDAQ</a:t>
            </a:r>
            <a:endParaRPr lang="en-GB" sz="1600" dirty="0">
              <a:latin typeface="Calibri" pitchFamily="34" charset="0"/>
            </a:endParaRPr>
          </a:p>
        </p:txBody>
      </p:sp>
      <p:cxnSp>
        <p:nvCxnSpPr>
          <p:cNvPr id="86" name="Straight Connector 85"/>
          <p:cNvCxnSpPr/>
          <p:nvPr/>
        </p:nvCxnSpPr>
        <p:spPr>
          <a:xfrm>
            <a:off x="5004048" y="2771205"/>
            <a:ext cx="0" cy="216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TextBox 86"/>
          <p:cNvSpPr txBox="1">
            <a:spLocks noChangeArrowheads="1"/>
          </p:cNvSpPr>
          <p:nvPr/>
        </p:nvSpPr>
        <p:spPr bwMode="auto">
          <a:xfrm>
            <a:off x="5723607" y="3007544"/>
            <a:ext cx="648593" cy="339725"/>
          </a:xfrm>
          <a:prstGeom prst="rect">
            <a:avLst/>
          </a:prstGeom>
          <a:noFill/>
          <a:ln w="9525">
            <a:solidFill>
              <a:schemeClr val="tx1"/>
            </a:solidFill>
            <a:miter lim="800000"/>
            <a:headEnd/>
            <a:tailEnd/>
          </a:ln>
        </p:spPr>
        <p:txBody>
          <a:bodyPr wrap="square">
            <a:spAutoFit/>
          </a:bodyPr>
          <a:lstStyle/>
          <a:p>
            <a:pPr algn="ctr"/>
            <a:r>
              <a:rPr lang="en-GB" sz="1600" dirty="0" smtClean="0">
                <a:latin typeface="Calibri" pitchFamily="34" charset="0"/>
              </a:rPr>
              <a:t>CME</a:t>
            </a:r>
            <a:endParaRPr lang="en-GB" sz="1600" dirty="0">
              <a:latin typeface="Calibri" pitchFamily="34" charset="0"/>
            </a:endParaRPr>
          </a:p>
        </p:txBody>
      </p:sp>
      <p:cxnSp>
        <p:nvCxnSpPr>
          <p:cNvPr id="91" name="Straight Connector 90"/>
          <p:cNvCxnSpPr/>
          <p:nvPr/>
        </p:nvCxnSpPr>
        <p:spPr>
          <a:xfrm>
            <a:off x="6012160" y="2771205"/>
            <a:ext cx="0" cy="216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TextBox 91"/>
          <p:cNvSpPr txBox="1">
            <a:spLocks noChangeArrowheads="1"/>
          </p:cNvSpPr>
          <p:nvPr/>
        </p:nvSpPr>
        <p:spPr bwMode="auto">
          <a:xfrm>
            <a:off x="6516216" y="3007544"/>
            <a:ext cx="648593" cy="339725"/>
          </a:xfrm>
          <a:prstGeom prst="rect">
            <a:avLst/>
          </a:prstGeom>
          <a:noFill/>
          <a:ln w="9525">
            <a:solidFill>
              <a:schemeClr val="tx1"/>
            </a:solidFill>
            <a:miter lim="800000"/>
            <a:headEnd/>
            <a:tailEnd/>
          </a:ln>
        </p:spPr>
        <p:txBody>
          <a:bodyPr wrap="square">
            <a:spAutoFit/>
          </a:bodyPr>
          <a:lstStyle/>
          <a:p>
            <a:pPr algn="ctr"/>
            <a:r>
              <a:rPr lang="en-GB" sz="1600" dirty="0" smtClean="0">
                <a:latin typeface="Calibri" pitchFamily="34" charset="0"/>
              </a:rPr>
              <a:t>LME</a:t>
            </a:r>
            <a:endParaRPr lang="en-GB" sz="1600" dirty="0">
              <a:latin typeface="Calibri" pitchFamily="34" charset="0"/>
            </a:endParaRPr>
          </a:p>
        </p:txBody>
      </p:sp>
      <p:cxnSp>
        <p:nvCxnSpPr>
          <p:cNvPr id="93" name="Straight Connector 92"/>
          <p:cNvCxnSpPr/>
          <p:nvPr/>
        </p:nvCxnSpPr>
        <p:spPr>
          <a:xfrm>
            <a:off x="6804769" y="2771205"/>
            <a:ext cx="0" cy="216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1691680" y="2195141"/>
            <a:ext cx="0"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1691680" y="3923333"/>
            <a:ext cx="0" cy="9361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1691680" y="2915221"/>
            <a:ext cx="0" cy="6480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itle 1"/>
          <p:cNvSpPr>
            <a:spLocks noGrp="1"/>
          </p:cNvSpPr>
          <p:nvPr>
            <p:ph type="title" idx="4294967295"/>
          </p:nvPr>
        </p:nvSpPr>
        <p:spPr>
          <a:xfrm>
            <a:off x="539750" y="549275"/>
            <a:ext cx="8229600" cy="633413"/>
          </a:xfrm>
        </p:spPr>
        <p:txBody>
          <a:bodyPr/>
          <a:lstStyle/>
          <a:p>
            <a:r>
              <a:rPr lang="en-GB" dirty="0" smtClean="0"/>
              <a:t>Execution Model</a:t>
            </a:r>
          </a:p>
        </p:txBody>
      </p:sp>
    </p:spTree>
    <p:extLst>
      <p:ext uri="{BB962C8B-B14F-4D97-AF65-F5344CB8AC3E}">
        <p14:creationId xmlns:p14="http://schemas.microsoft.com/office/powerpoint/2010/main" val="22048727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would you like me to cover?</a:t>
            </a:r>
            <a:endParaRPr lang="en-GB" dirty="0"/>
          </a:p>
        </p:txBody>
      </p:sp>
      <p:sp>
        <p:nvSpPr>
          <p:cNvPr id="3" name="Content Placeholder 2"/>
          <p:cNvSpPr>
            <a:spLocks noGrp="1"/>
          </p:cNvSpPr>
          <p:nvPr>
            <p:ph idx="1"/>
          </p:nvPr>
        </p:nvSpPr>
        <p:spPr/>
        <p:txBody>
          <a:bodyPr/>
          <a:lstStyle/>
          <a:p>
            <a:pPr>
              <a:buFont typeface="Wingdings" pitchFamily="2" charset="2"/>
              <a:buChar char="§"/>
            </a:pPr>
            <a:r>
              <a:rPr lang="en-GB" dirty="0" smtClean="0"/>
              <a:t>Big Data Analytics</a:t>
            </a:r>
          </a:p>
          <a:p>
            <a:pPr>
              <a:buFont typeface="Wingdings" pitchFamily="2" charset="2"/>
              <a:buChar char="§"/>
            </a:pPr>
            <a:r>
              <a:rPr lang="en-GB" dirty="0" smtClean="0"/>
              <a:t>Algorithmic Trading</a:t>
            </a:r>
          </a:p>
          <a:p>
            <a:pPr>
              <a:buFont typeface="Wingdings" pitchFamily="2" charset="2"/>
              <a:buChar char="§"/>
            </a:pPr>
            <a:r>
              <a:rPr lang="en-GB" dirty="0" smtClean="0"/>
              <a:t>Flash Crashes &amp; Rouge Algorithms</a:t>
            </a:r>
          </a:p>
          <a:p>
            <a:pPr>
              <a:buFont typeface="Wingdings" pitchFamily="2" charset="2"/>
              <a:buChar char="§"/>
            </a:pPr>
            <a:r>
              <a:rPr lang="en-GB" dirty="0" smtClean="0"/>
              <a:t>Social Media Analytics</a:t>
            </a:r>
          </a:p>
          <a:p>
            <a:pPr>
              <a:buFont typeface="Wingdings" pitchFamily="2" charset="2"/>
              <a:buChar char="§"/>
            </a:pPr>
            <a:r>
              <a:rPr lang="en-GB" dirty="0" smtClean="0"/>
              <a:t>…</a:t>
            </a:r>
            <a:endParaRPr lang="en-GB" dirty="0"/>
          </a:p>
        </p:txBody>
      </p:sp>
    </p:spTree>
    <p:extLst>
      <p:ext uri="{BB962C8B-B14F-4D97-AF65-F5344CB8AC3E}">
        <p14:creationId xmlns:p14="http://schemas.microsoft.com/office/powerpoint/2010/main" val="12101815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2852936"/>
            <a:ext cx="8496300" cy="1368425"/>
          </a:xfrm>
        </p:spPr>
        <p:txBody>
          <a:bodyPr/>
          <a:lstStyle/>
          <a:p>
            <a:pPr algn="ctr"/>
            <a:r>
              <a:rPr lang="en-GB" sz="6000" dirty="0" smtClean="0"/>
              <a:t>Flash Crashes &amp; Rouge Algorithms</a:t>
            </a:r>
            <a:endParaRPr lang="en-GB" sz="6000" dirty="0"/>
          </a:p>
        </p:txBody>
      </p:sp>
    </p:spTree>
    <p:extLst>
      <p:ext uri="{BB962C8B-B14F-4D97-AF65-F5344CB8AC3E}">
        <p14:creationId xmlns:p14="http://schemas.microsoft.com/office/powerpoint/2010/main" val="24537213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r>
              <a:rPr lang="en-GB" sz="3600" dirty="0" smtClean="0"/>
              <a:t>Flash Crash – May 6, 2010</a:t>
            </a:r>
            <a:endParaRPr lang="en-GB" sz="3600" i="1" dirty="0" smtClean="0"/>
          </a:p>
        </p:txBody>
      </p:sp>
      <p:graphicFrame>
        <p:nvGraphicFramePr>
          <p:cNvPr id="1026" name="Rectangle 3"/>
          <p:cNvGraphicFramePr>
            <a:graphicFrameLocks noGrp="1"/>
          </p:cNvGraphicFramePr>
          <p:nvPr>
            <p:ph sz="quarter" idx="3"/>
          </p:nvPr>
        </p:nvGraphicFramePr>
        <p:xfrm>
          <a:off x="5194300" y="4152900"/>
          <a:ext cx="1919288" cy="1508125"/>
        </p:xfrm>
        <a:graphic>
          <a:graphicData uri="http://schemas.openxmlformats.org/presentationml/2006/ole">
            <mc:AlternateContent xmlns:mc="http://schemas.openxmlformats.org/markup-compatibility/2006">
              <mc:Choice xmlns:v="urn:schemas-microsoft-com:vml" Requires="v">
                <p:oleObj spid="_x0000_s1070" name="Equation" r:id="rId4" imgW="0" imgH="0" progId="Equation.3">
                  <p:embed/>
                </p:oleObj>
              </mc:Choice>
              <mc:Fallback>
                <p:oleObj name="Equation" r:id="rId4" imgW="0" imgH="0" progId="Equation.3">
                  <p:embed/>
                  <p:pic>
                    <p:nvPicPr>
                      <p:cNvPr id="0" name="Rectangle 3"/>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5194300" y="4152900"/>
                        <a:ext cx="1919288" cy="1508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5150" y="1510382"/>
            <a:ext cx="5283200" cy="400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ext Box 5"/>
          <p:cNvSpPr txBox="1">
            <a:spLocks noChangeArrowheads="1"/>
          </p:cNvSpPr>
          <p:nvPr/>
        </p:nvSpPr>
        <p:spPr bwMode="auto">
          <a:xfrm>
            <a:off x="539750" y="5805488"/>
            <a:ext cx="8280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dirty="0">
                <a:solidFill>
                  <a:srgbClr val="FF3300"/>
                </a:solidFill>
              </a:rPr>
              <a:t>$600 billion in market value of US corporate stocks disappeared</a:t>
            </a:r>
            <a:endParaRPr lang="en-GB" b="1" dirty="0">
              <a:solidFill>
                <a:srgbClr val="FF3300"/>
              </a:solidFill>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a:t>
            </a:r>
            <a:r>
              <a:rPr lang="en-GB" dirty="0" err="1" smtClean="0"/>
              <a:t>Knightmare</a:t>
            </a:r>
            <a:r>
              <a:rPr lang="en-GB" dirty="0" smtClean="0"/>
              <a:t>” – Knight Capital loose $440m </a:t>
            </a:r>
            <a:endParaRPr lang="en-GB" dirty="0"/>
          </a:p>
        </p:txBody>
      </p:sp>
      <p:sp>
        <p:nvSpPr>
          <p:cNvPr id="7" name="Content Placeholder 6"/>
          <p:cNvSpPr>
            <a:spLocks noGrp="1"/>
          </p:cNvSpPr>
          <p:nvPr>
            <p:ph idx="1"/>
          </p:nvPr>
        </p:nvSpPr>
        <p:spPr>
          <a:xfrm>
            <a:off x="323528" y="1268760"/>
            <a:ext cx="8489950" cy="2304157"/>
          </a:xfrm>
        </p:spPr>
        <p:txBody>
          <a:bodyPr/>
          <a:lstStyle/>
          <a:p>
            <a:pPr>
              <a:buFont typeface="Wingdings" pitchFamily="2" charset="2"/>
              <a:buChar char="§"/>
            </a:pPr>
            <a:r>
              <a:rPr lang="en-GB" dirty="0" smtClean="0"/>
              <a:t>In the mother of all computer glitches, market-making firm Knight Capital Group lost $440 million in 30 minutes</a:t>
            </a:r>
            <a:endParaRPr lang="en-GB" dirty="0"/>
          </a:p>
          <a:p>
            <a:pPr>
              <a:buFont typeface="Wingdings" pitchFamily="2" charset="2"/>
              <a:buChar char="§"/>
            </a:pPr>
            <a:r>
              <a:rPr lang="en-GB" dirty="0" smtClean="0"/>
              <a:t>One of Knight’s trading algorithms reportedly started pushing erratic trades through on nearly 150 different stocks</a:t>
            </a:r>
          </a:p>
        </p:txBody>
      </p:sp>
      <p:pic>
        <p:nvPicPr>
          <p:cNvPr id="43014" name="Picture 6" descr="http://www.pennystockicons.com/wp-content/plugins/rss-poster/cache/673e5_chart_ws_stock_knightcapitalgroupinc_201283145749-0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6086" y="3138636"/>
            <a:ext cx="6290370" cy="353072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04273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t>Potential for </a:t>
            </a:r>
            <a:r>
              <a:rPr lang="en-GB" sz="4000" i="1" dirty="0" smtClean="0">
                <a:solidFill>
                  <a:srgbClr val="FF3300"/>
                </a:solidFill>
              </a:rPr>
              <a:t>Catastrophe</a:t>
            </a:r>
            <a:endParaRPr lang="en-GB" sz="4000" i="1" dirty="0">
              <a:solidFill>
                <a:srgbClr val="FF3300"/>
              </a:solidFill>
            </a:endParaRPr>
          </a:p>
        </p:txBody>
      </p:sp>
      <p:pic>
        <p:nvPicPr>
          <p:cNvPr id="46082" name="Picture 2" descr="http://blogs-images.forbes.com/afontevecchia/files/2011/03/image-2-for-japan-earthquake-second-explosion-at-fukushima-nuclear-power-station-gallery-56981356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830" y="2604024"/>
            <a:ext cx="3561074" cy="244527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5987" y="5193246"/>
            <a:ext cx="3456384" cy="369332"/>
          </a:xfrm>
          <a:prstGeom prst="rect">
            <a:avLst/>
          </a:prstGeom>
          <a:noFill/>
        </p:spPr>
        <p:txBody>
          <a:bodyPr wrap="square" rtlCol="0">
            <a:spAutoFit/>
          </a:bodyPr>
          <a:lstStyle/>
          <a:p>
            <a:pPr algn="ctr"/>
            <a:r>
              <a:rPr lang="en-GB" b="1" dirty="0" smtClean="0"/>
              <a:t>Major Nuclear Explosion</a:t>
            </a:r>
            <a:endParaRPr lang="en-GB" b="1" dirty="0"/>
          </a:p>
        </p:txBody>
      </p:sp>
      <p:sp>
        <p:nvSpPr>
          <p:cNvPr id="6" name="TextBox 5"/>
          <p:cNvSpPr txBox="1"/>
          <p:nvPr/>
        </p:nvSpPr>
        <p:spPr>
          <a:xfrm>
            <a:off x="4883299" y="5261835"/>
            <a:ext cx="3456384" cy="369332"/>
          </a:xfrm>
          <a:prstGeom prst="rect">
            <a:avLst/>
          </a:prstGeom>
          <a:noFill/>
        </p:spPr>
        <p:txBody>
          <a:bodyPr wrap="square" rtlCol="0">
            <a:spAutoFit/>
          </a:bodyPr>
          <a:lstStyle/>
          <a:p>
            <a:pPr algn="ctr"/>
            <a:r>
              <a:rPr lang="en-GB" b="1" dirty="0" smtClean="0"/>
              <a:t>Major Flash Crash</a:t>
            </a:r>
            <a:endParaRPr lang="en-GB" b="1" dirty="0"/>
          </a:p>
        </p:txBody>
      </p:sp>
      <p:sp>
        <p:nvSpPr>
          <p:cNvPr id="5" name="AutoShape 8" descr="data:image/jpeg;base64,/9j/4AAQSkZJRgABAQAAAQABAAD/2wCEAAkGBhQSERUUExQWFRUWGR0aGBgYGSEcGhwaHCAeIB0fICAdGyciHx0jIB8YIC8gIycqLCwtHR4xNTAqNyYrLCoBCQoKDgwOGg8PGiwkHyQqLCwsLCwsLCkpLCwsLCwsLCksLCwsLCksLCwsLCwsLCwpLCwsLCwsLCwsLCwsKSwsLP/AABEIAMcA/QMBIgACEQEDEQH/xAAbAAACAwEBAQAAAAAAAAAAAAAFBgMEBwIAAf/EAEgQAAICAAUCBAQEBAIHBgQHAAECAxEABBIhMQVBBhMiUTJhcYEHI0KRFFKhsWLBFTOSstHh8BYkU3KC0hdDg/E0VWNzk6LC/8QAGQEAAwEBAQAAAAAAAAAAAAAAAQIDBAAF/8QALREAAgICAgEDAwIGAwAAAAAAAAECERIhAzFBEyJRBDJhodFCcYGRscEFFDP/2gAMAwEAAhEDEQA/AEfL9NyySK/8QQVI40kivlRBPyOLuYeOVKZ5ZEtiCVC/AACfSoGyhSdzzg7D41lb4IctH2JSM3Q45Y8b4n6c4dJo/LV2UKwTszO5ZhpC7akEu+Mm7uS2cp8ii9f0QhMmWoaUZ/e+wuu+LmTMJoiACjztxW/bBB8zHBGSsJZnZ6LFttRJ9NqDW2wIPJvDH00QuzjWW0ekLWrUzICDa1uC1UAdxi+Nqzr1Yqvm4TH5jQ73p0hRd9q247/W8STZiOORV8iz3bSKX91+Kt/lfvwxDqCK2hmZXoWrKysvtYIsb4H5zrETKy6msgitJ53/AOv3wuIFNkLZuDbTC6+4Dpvvd7RjED5+LhIAo7lmUmh8xGKvvvgRPmggBYkb9hfbFOTqMR2Lmj/gOAolmwxm+pxIVBjWjsTY2+u2I8r1vU50IgI5OqrUfq4208n5D5YXs1NGw0hm08/BvfythQxNlWBeNA2jUyanI72KJo/CvNd9z7YdQpCJ7D2Y8ROyEAADhqcjft7bc0Oxv3xVynXZIQDEAuprtW3ZlsA79xqYffBHrucMcjpEFEaSMunSBqAYn1D+Y/zHcV+9LNxRZn1ySx5fckCPLMQwarNIaBugfocK4JrYWstNWEM51eTLEQuxQAAqwc0QNRCihvuzc9we1Y4/7VTuoGr4iTQbfnftfN8YjngheKOF80XKE6CsUgbSVIrcG69NfLb2wR6f4b/hpfNjmKy5cGxR1qdLCjS0rW3JO1Yl6XG/H6HS4OO/tX6E+T6lNK4EkhN3t77dxW+wGLfWctGYalrTsRfGoAkfvVffHo/FWcI9WZlO3Bo/3XHUHifMht8yyCwCxC7DayfTwOcT9FJ+3/BaGMI4xikJPTZogz1ErOWIjXdbPYjbf6HE3iCeaFkSZEvSHULIGoE0QaXY2NwcOUXX8zM6pLK0ijUSGUPWkE6gFQttV7dhhR6/Hl2zPmwyq4lYgx6JKFLyWkALAnt8saYtCOOgUPEw/wDBSu4Gn/2YIZHqUeos8ShEUEAhSGO5oKVoNze3Y/LEWUzxLn8uJlawE0AIL5ocivrtviLrkKIYwi6V0ksu59YdgWFmwaCbH6YbQisPRZ6OQK3kRsTRopH+xpftXtjnzMsp0tllojfSF97oAiqBr7/bA/ps9pooFyGJYihR2+oPy7Yh8nRS32/z/wCWE3Z17oORfw5Gl1cp2UKpquOX7YpZiDKBgpFatgKA496YgfviJG/tg30vMQLF+YyAhjeoXW+29ewvCJeEGT8gCsmCajcm9ArgsbG3qH/RxX6hkI9PphlB0nT6SRe9bgke2HHOtlwQrFN+NSVfuRa70Pb2xQyWWSQ+nylSmcvYGlEJsEWLb4QPcnjD0yOUpdUT5jM9P0rqy8YJuyY2TZUFdhuzWPlzixCvTv8A5ZVFJamDvGGK1qotsQbq+OeTWBg6hARcUciO2ot5jKy6mAO3Fb3X1xdnh1ZOKV5VRuFtCaUgkjSL31gKG4PNb4xP6av4n/cyR/4+Tupu/wCbCEcWXcflzhW25lVgNSg38wt/L5nFNeqZnKzQ65EmSZSQVUKwoAja/mu/G+KEMUe3mQqwI3F6T9L0nF6OPIrIH8jMK/8AhlRl2N8eWL/fD8XHLjb91r8h4Pp+aEvfK4/nZ9XMeS3mkMaPCiyWBAH/AF8sF8n4vCJ6ld2JJJBUf7zDFXMZvJspVxmQO2kRggjfu312rFOZclfpnzaj2aJGP7iQYrDKKPR5YxmwBkX3IwxZLxB5YaF3ULJ5enWmoKbItfUKJJFjjffvhYyefaRgXJZgCLPNXY3+Vn7Ym6pk9RSS68s3xz6lrtxzx7YulumC3Q+dfz3l65jNGxkVhvHp8uwQHtZWj1av1EA2R74TPDjz5edZQZEWZxoYI7Qsa+JlQDX/AIVG5s7cY+ZvxSkiAShBEz2ERWUSqKBY22nQKavckjscRdLAmd21KKsm7OkKVo6q0+qq1A9yQNsUWhKTVMc/EM8uacM+XzRbyygrJ6dibJBaYnVX6bGxvCx1ro6Q08smagDjSdeVRrYcn0THTZ3/AHxXzCQAVrka9i43Ubb6QaLd6JI2++O4eq/w0X5MkyCRiGoKKkj02a1fqVlFG6IOFbFjCo+0BzOrkhQ+kd3FE/aqH0s4+9H6egaUyfCImIpbJawFHBokkCxgyestOjPM0sqR7lWdb32sUgA+94ly/XMtGxXyplIG5Eikg9x8Hbg4aPWx0m+xe690dopF1RmNmjRilUVJvYjsxABo7771ix0roqSpG0aTmZWDPUkSqFBPwh1sHYUSTv8Apwwy5jKuisY5SXLbswLGtIvnuSwu+2KOSfKwljJ5hs/lqFFarBAO9/U8DmtqIcvgbBrZbzHSFmzTiRhlhp1lnqXXbG94zueBdDgYng8OZSFTE83nyFgY6QoB2YNrquxu9/bF+Lo0CQlyxWbNt5WX1bxwsQXQtv6TIfSNW9b18Vfems3mBTlYTKB+aJJVK7+lkIJ0AkbVuaN88I1rYy0Vc/4RqNnjSTVR0jTyQeANV7Ee1jvg9NIjZd08qRcxIDq/MjVATuQ2qUFgDe+m+Pa8AfF+Umiiv8uJGlGkQlRdq1G1csGXdWBNH0kFq2AReIswgpMzmF+kzV+xJ+eOhFRtCybbthRclIP0n7U39VJGPS9KchleORQ21lGG5UV+n3rA4eLs2tVOWsiiyRsflRMZN/fBHpPi/OzzQxyTyyI0i2PTXPf03XA5wMV2NFttI9ckdssbl9JFBTfrFcbbUxO/Ix1D4Sy5+MyQ6QdBZ4jbnuw8zVQG1aR/TFHq3XMxFO6BkoEVcUTGtIrdoyT++Kn/AGnzZ2/iJQPZW0D7BABjkl2GVptFjNeGlhiZ1zMbn+XQ6sR7LYqze5vgfM4+yeGi3mzy5fMBbZ9SPHsCSxJUq3FjuBS98VoJDOsgnkkbimZ9R738ZO3fasGcr0qD+AEmZDJ58oTLsouRkIC6mW6ZSQXoUQBsdxhlsWnRX6N4f8sF44J5FccyqCB8w0bXZ2/T2PGKPiP0lf8Auzw7BQSGIYkmjdmidhp5Hz5xPmunpl5GidixBI9IUA71d6jR2HI98Uc9BDo027alVlNKos7+54Iqq98DLwL6bWwfF1PQ9SrVbEDUrA/RlP7HDH0iXLylVikkkkBWUqsFkeX+n1SANZoWMV8r1CVUZo5ZAqIAeBYNij6T7VzvjnJ+IDKyxtJJ+Y4VvSvwkgHg88746vwB5NVQ1+L/ABJLm8n5OYgZJbWSMrA1LVe8pYAi0J00LresIfR4my8s6lWCsvluSjFgCQdgq2pIvcjt+xrL5yFSHTMyCxWjSQ4NkmyrfCbGk9yDsKxZykVTeYMy8cpIVxI7Juo0giRSQ1UPSSOKwcr7FUFDRD4UQS5kxaFZCH0a0BcOdkOplvUOdx247YP9d6qqK0fnQakiIVCTKAQdiU0lSas7jYDCr1uKRFlMurzJJ1Ook26C/UH4N173gJ0zovnM+hl2IJF2QtnY7HU23b/PBS0M5Ox06pmo5HBiCKmla0DSp23IG1Wd6rbFVx6voN/+v2xBkk/LWrIq7+u+/wC+O5cwUthyLr6jj5c/2xnqmW8HnU7bE8nj/r3xwenSgkGKSx20N/w9qx9HWZQht1LEEEmJL3HvpBwHh6gy8AD6Fh/ZsUxFspZbNaGDaqPYFC1n2rjjsebwwHNNIkgTLtIG22Q6pG08BVHoXi6+QvfDX1LqPS44S+UyrRSxMsiS0AdSG9O7saZdQb5G/bC5kfxKzITTEYUU70oLEXfOpjvipMH5HrmXV7m6fFI4OljLJIarY/lgBRQHw1tWKOZ6gJsw+YMYUt6UiUUEVdgAOw01z88HlgXMEZmVXeV3bzFRdKswqjekqGI5UC79RvVWKg6PbtLpPlqh9JXSToshTp9w1Fg1kg2QScC70CUbQV6VkWjjV8zlI3jmVjG5Zu3GxOnmtzp9N96x5Iml86/K+LUjxwhgaVtfoJ2PqX1Gye90LnVMocuJZYWyxbQIwjghgQSKEjNp4rn322wfj6b5qwSQOrxAhX/KcEqCOWVQoIFjVdHauMGK2MmoqhN8GeEoJS0mbd4vLZApWqtw9N8DXTAe1e22A8fS5fKk9ElK4KnyyQx4amrmiDXf64d83lcxFlZ4Q+itLq5dVUM0iqy7ikXZTRFWWNiyMVPDGfzMWXkhjZyhBAiK6kLinlZWCn0AWdXAsfqIGGfwKm10Cv8ARzao2I0RRRIGd43CeY2p9BFXRclS3A5PbAJspImaPnipAT6QAVAO40jgqeQRsR3w7y5p9aSTMiHdUkFejYErIoJ8yFy9WfUN73BGIOr9O1qFC00YtVO7wg87jeXKsCSCNxtxhFPF7Nj4Moe12weYFiaVpWBys9JOUQroc7o6LVa0ajaEjdhY1jF3ppnlnYZZzPL6Q8kEZQFlADPq2DXYvVRNN7jF/qPh5iipLmCUeLyghv8AM8sBw6jQAVpSRTbbepiaxci8fplAIY8sRo2AOal0bdwDdD6k4LdmamtNFHxzkuo/w5/i/wDV+bFoA0bmmWyV4NlRW12fbGeKSDfcY12Dx3lM0G/j8uWOyiNGEsageoH4/jOoWfkO94ibpXQZtxqhPtcq/wB9QwtndGVeadj3Bx3kM8YMzHKLXy2BNeo1+rnY2Lxqv/w06VILjz9DkgyRn+4B/fELfhZ008dSX/bi/wCOOOtGbdV6h5k7OBpBK0DxsoAIvgEAUO3uecVWmvtjVf8A4YdN/wDzO67eZFiOPw30SE1JM0pHs7tZ/wDpqB/XAoLlbsUPD+Wnkgk8qLzUEqGX0B6VRzpr1CiwYfNcS5vxG085Yg/xEUYiy0Qj0hSB+ZIFOwcAEqoHGmvhrDfD4p6flFrKZaQt2omIEtQosXLdhyOw4xTzPjHKytZy8qSUwWVsw0gjYgjUBydPO2+2CmC2Jeb6aY1jRV1miXZQS1sSSGazqAWqO233x15T+S0gBUxAqDo2KNV+o7AqS/z9Qwz5rKGaOF9aoXdGL6maN2rtQFK9Esvp3awBYDcz5N3yeZR9BhTWxC2srHUGUIGFVVlrAY1Q33w2SDtsXcl0rLyZNmDu2YDbIq+lR8yV7qt7N7e1Y76P01nSBr2RmYVGLoq2lg22q2ra8R9Ky8cRzT6mKBUKla1F2Gy6XAF0CCNiKNE0LJ9NneV6EqCU8REAoADQAINAAElmIXfb2wfudRQv2dipnMkUdRGpLoVSq3Y+1DuSOOcGuorKG1skSmS7jRt1Ykkq2pm/M2LFb4I4xd6P06QTTyE6gGrzFIUtqskhj/ql07u3Khgo3bFrOrricRoJIwvq0gpCFFWY05PBBlcmwWFe0uSS6Lf9XODydCvNNpeNyC6xPqfLuWCkcGlBFfUYtp1xdRGXy6JJIUEaRhnDnVveokk7/fFvpPhhp3Z5IZWjQWsavT6SdwrMBXFes7A2O1n+n+CYY5Ypg8uWlLgohBnVZd9IB0kuQAp2HIO9YaPRnjFxVMAoJ4wQ+SeAE0WXLtQvY0GG3PY7YGyzK8jVOrgE+gRurAX/ADEVz7fbG0nxFOGfKJIJcx6SzSqFVUZR6wEoMo5IJB5Awi+Beu5eMZmWXLRzmeUkstFQF20gOvFljYO9j2xzpFIuxPzi0KBsfK/8xitYPNg/LvjV5M/0WX/WZJoyedC1/uOP7Yhbwp0KTcTzR/4dTD/ejP8AfCo5sGp4VB2kmjRKKigxUA7FizBV78gkmjXbC3lfw/jWRkizoNWAfJZ2vb9CBwVN2GDYuQovmICCLZRZB2H3Hti31PxSBO8EjTwwxMU0ZYhQ1fqayGYtd7muKA3wYh5El+S5L0AiNI5EECIW/NnkSC72toxudgvFk1v2qJIckHBbNPM1EFcrAQpLDf1HY/UL9bxUfrfToSTBk5sy45aTZfuST/bFLNfifmqKQpBll9kTU37nb+mKUT2NSdPLRokWSV0QLpbNS7jSDR0qiEHc98DvFOff+HWI53KxENqdYj5YO90FSztQuwpJ+9oHUuuZif8A1s8rj2LnT+wof0wORa4x3XQtfI3dW6hFLI6wqDE0hkKkENKzsxBb5C9KrwBvVk4avBOceHMzTOSgnWMqmkLqIsSKB+hLA3IBpQQMZzk2Fqx7KBzW1/LGmQ+HYds0dULhajjYgRsxFqxZr9NC7I3H7YWN7aLpRcaZYTxDl81CUijVFiTQJNBOnVe3w8n1ekn3Nb4Cf6SK5iONUZdLjyVbZ42P6SaoxObBS/TYrFrMeJJMvJKiEMY1CpQsFmYF2O50sEGnnazxvih1XoUi+XnXdAJZAxcU0aoultepWOouSQEoGwB3ws4Uu7L8HJjLa0ME8cJjD6fLZFIhaRqV0am0EA+YHiBMepQQCKPNYX+oeHzMJJVJmZka/IUbS6hQEZIZkIO7ACje1UDZ8VZSZZo5lVi5D/liviU3mGAJFowIkFYr5xA8Yk0KQTsR2PtuO43FE4V2t0BxjOTSZX6H4REMemXMwRyMdRjk1xlbA9PrjANVW22Lr+EpquMLIPeKRHH/APVjgd/pWaJRplnRTx6nA3G1XtvY2HY4lzfVpFBRijzH43eKNmQVsgJQ+ruxN1Sgbg4XUmTcHEhznhbM7XBL/wDxt/cDEH/ZfMd4JfvG3/txZj8VZhSN420rSgx0ADzQQpvfJ798fI/EmYZgqLFqY6QKkFkmhxJ747wLiQnwtmBX/d5ff/VN/wC3BDK+GJz8Uegf/qFY/wDfIOOOpeJpPPkVTEYkdlRSmpaGxf1GyzVy17VgcOpOTdQqflBFf7mO7wHXkZQYT6z4QuCmzECmT4NOqXUVIJAMSMt9ucdZLwoYUheYpGrR15eYBHqaxuF3Va9Q1AWQAa5MOQ65OsusPKxIHmKvBjXsVUadhYBra8cOqxSaW2QMA83PpNEN77qdX98dlS0hlxb2xhbPPHDHAiQP5zAOwZVy4RKLEMGGkgEekBRvsrXj74idZoTlvJiEi6VUx6l0MWskmyCRZfazRuvUowK/7PARZxpZS2mSPSBRETClV5BQZWUNRVf0k8kbBs5lpVyrq4CvGPUFYEoS2oH0+/N/L2w7aaOUKlRXzqSQI0alqMit5zBo9QVeCCTRVmoG/sMFvD8ZEAeSVyJpWZowQfO0+nSzfFZci/lZPw3gdlch/FZdq1+YzqxRN9VGjIq1V1qB7WT2sAt0fw3PlNTPGwZgEQyUFGsnZSDRdk0AkfCPMPYYEnotw1kteSeDQQTKrGmRh5ZAItiVDA7fmG5GFjSiR9hiXKZRkeT8xmOmiFFqCBwygEA0bCldI33PGK65l42gkyjxlzM4uQhdY0nXJ6hpolSAOQoAHxHEHUMn/EfxPUWkZaKiw4B1NSLsotQK+I1teDGOiX1HM/UpdADMZyRVRw7ByWZuVa+LJvc18gK96wW8PeO5IZw7OboAstsmnuPLsBfrHX0POKHiDPyOI1lUBlUkGyWIb3JJ22sD/FhfgGkH53hzPJ5GodS8XRyq0yNk5HjViFd21lADwupac1wu9/PCnkfGMaLpbKiiSSRIxNncn1G/3bCrIbxWCkHYnHRjSEujQel9Uy+ZLetMvRACuXa9udSx6R7Ud/ngxF4eLC0lgce6zx/5uCPuMImQ8TzxAKPLZR2aNf7gAnBFPFEbf6zKKW91cgfsRgOCYynINf6OzKvC8kaiPzo1YEAepyQAfzCaO47YGeOcvpzbsFpWC/dgAG//AM/uPfBmb8UhmCY5IBHGAXtadxo3VgH0rfPP+WIvEHUl8mPMFgonC61C+hxTEsVojUG0E1zRHGKSdsCl0JDsRtex3rtf0xG8xqu3yx3mGsg+/wBsQMcBBZ8JvH1yMfBiOQ4Ipcy7+n98O3VerZmCRG8oqkiqURxq1KaOxPFlRQ7CsJnTYtQrnegPe8aNmfD07RpLHKwk0p5kd0rBAoBHbgAm+awuTWkOnSoX89n8wkMMYES6yElF+pHL1qc1tq1A3v3wyeH/ABHlJFzGTkXzY49PwqAjuta9NkGiUQKG30qSTuRj50nq8LlkHkPIpOpyV0PqJJGlhdg0BqIIrasBZsrGM0dSmNBqR0RFXV6TWgMDpY1VjegWG9313pj+fb0HOoeIYDGnkwuxZisSrICEtdLNZ1MhVd2DWOTYwEyPwskkrNcQVHVzpLqKUMeDvQBarFYL5vr4OXEWXDLDGWjNoGN2xILha9QIJBo7DnHeTlmmSImdo2gDkMPU5ZiGRW3+Cqrbb54o5ZLfghj6cvau2Bsv12eKEQlgNVGNHsFQdwTsabc6RWw3/lxQ6JmVErCSEykpwFViGVgD8bDY6jZwV/0c7y+Uq65C2qRo5SCzEEmwfTa73Y2F71gd0TKB1lzSPSRr6hILsuSCAEZdVMBQB3vjE0uiud3XZW8SkJKE8hsuwB1BgLIOkj4SR2NbnnBnwqMuIvOMbtNFGZARFIfXrpKN6W3KEUDtftsM63n/AONAmMkZ0nskiBuARTEgEXZo4YMpk3gy3kiMFyA/mW4Uot0QBHYPquwT8Ix1UxXLJCWk8bTsFVhGZK0hfVpB3FXzQbbBzrEkYjRFy/l2R6j5ZP8AMfhYsNh398U+idPBnZhLG9W50hiPWGBFKQQFsHtyMMHiXL64RmHnVyrrGqImk7++pjsFD0b5GOx0w5pNIDJNIkBcFV1Gr3ZiDxfCrtW255xa6JpKJmZFYrDSaipZCzamiBFjUiMCCByNO+2JM7kWMSKiKAwUK2Yf4VKm2VBpUGNR6qBNnv3sZGOcvKYpEeNj5Z1taFhas2gb8fC1Ctq4GFSGly3pDV0R42ys1xeepBlmcMPNkYsDTWQQFUGiew+ZwB6fG8z5jLnQvnR/katvNQnYWLIaOpEvijwNIsdnOksYWjlkij8k76WkBNgKp1aNNGxya9++LOS6jMscSJHGrZcsVGgFgBYIG++51bXexx2MUnaGTlaHOLoYyvTIVmQo0CqAyEMVdmq1o70W+WEfrHXYpRM4ASUIyiNpH/Me9A0qt2yrqNAAHuaJw2ZbxGs2WlyvmM7FXkMjtdKnqoVWoigBuBW5OEgeHDnVaSTLoo1nXJHIYVsDUS2pXUHc/CPfirwOCUEpXux+bh5YyV6r9ULuUjafLR7SN5blEUjUCrAsdIA1bHbv8R4rF7Mx56KG9mDOdUSx2UIqlmAUabWmF7EXuKOJuo53L6HEErh4gxZUYupRdKg+YNIJOrhdqB96wweACMxl6WERhaRn85/Mbe2tRSqjH9I3O++H1shfyImdn1uxN389v2B4G+wxQkNDGheOPCjF3zEdurbsP1LsBsByoAA24/rjPJGsbYCoEvkix8rHy8dkYcmdwqvckfa/8x++Oia74jGPoGAEvR54RzLI0gcruuoagw32JZtx2O224xb6l1N5o5NasnoDpHsFQN6vSNIPIvbbfDn4E6Jl58qXcAG7VIgJGjDEDUCA2ljtqVk2ABGE/qvVmZ62EXBEaqrkJSsy+ZRJY36auwfkSaG10V+tp+Yx5s3f/mF/54HrHi8IUkkSPLmR9VLTCnL9xRPPHfDz0b8HsxJRnZYF7i9b/sNh9zhRjN2XF3pXhfM5o/kQu49wPSP/AFGh/XG5dK/DjJZeiIvNcfql9W/yX4R+xwXz+djgTVK6xoONRAH2H/AY4XRnHhn8MmgYSTyLY4jj33/xMduNvT7nfBPxr1PycqQNnktF9wK9R/bb74i6x+JkakjLxmQ/zv6V+oUeo/esJ03VJc5JrmIYqKAApQD2AH/3wrZwH6z4UljlQhGUzeuJ+F0UKognerLdwK98E4fFU6KIc5GJkUXEWAJVowSDxZUb7jgE/FeNJkRl6dH51KY1Tc9rpQPuCBjNuv5dnzapGCzSaQu1AINyFNnawSx2O2ng7m9jrq0NMPh5ZoxqWEGfW3o1qGkiAKhvVvqU7FSOd7xR6B1E+SWXQEiBDRLGw0pZ3DE1YLNsa9X1OK/R8gyRzROWMECktqtQQu60wBNqzBQy/PttiDwbnlkmkhnQyqyHSBZNsfUx9zvV7YOqBdyo4TMZgfxLwsoJjZy17eWd3APbYAEjfetrxVz/AEo/weuBz5IGqUXtr10q6OdQW5LIA325ww9f6EYfzckRor8yMsA13ZKg0pGw9G3HBBwKymcE2TZYWspSjzSo9LCmRVoKpVrOs1djjHRdqkJj77fRF0aZJIhCql0fWxjNanAVmQnTvZYA+k2Ti5/2giFETFXFqQdSEUAOdiCTqtdqrALw1lMzNpigcCZGk0APoeHjUzNQoAgAeoneq334Pgi5ZF/jFOizI7jbXe9VITIKs6xYw1J9sDuOznpHVRHCmmEea7SMzkn8wEjSNthpAbtveDmS61DJDIk6tqO8SjcF1DVv2NM1GvbY4i6V4bifKSM+v0VFG6NS+Z/Nxbb7adtr3JxX8GNE0kHnweaW1kNrYKCQQq6AnqYVZ57VuCCLDi5dEs4klNuZZIFb1RId0bTSFT3YL3rsNjxghlPES5dXZYNUamwFsAha1M5qrJajVcjYDAaLq5EkQWR1DgOXH/igjYKCPQNh6rqm71iv1+BXjMgzJMbTM38MEKushO4IsqN6AN/pO22Fux3Gn0H/ABVF54DSv5S6tMscTBpFAX0ub+NWFUorffuKtdE6U04DtrRQoVSx0yHTsCx2A27AC7784r9FzWXqWXNOxCouhCx1yOAfSSvqZFCDckAAizsKli8QtDlVT06WI06yVYEDZjRvgg1Xz22w6Sr3AzkpVFdfsNuU6dEwMYc+eQQJCFbSukl+VNihRv3wi+Nuo5rMD+GEmpIbWQJY82QMb9NbCgKX3vEnTupSSMzqRErCnZQXZUJFmidx3I9rx7M5abp+cEgQTBlslT/rBVkg0dLX6hX2vVhXinUR858lSmV/Afhd5dZX0xsVGuhvW5Vb5UsFJ7Dg47zmaOSz0wgNCN9NfpYD4gfcXf02w3L4ojhjjkHp0mM6aI0hiCQBwas+ng4XvFXh51dswCHjmYuHU2PVv7d+2EkwVug1F18ZkXHa/wA4/Uvy+nz74DZ38PEnJaNvKNXVWpPf5j7YVDM0b2rFT7qSD/TB3p3jvMx1q0ygfzCm/wBpa/reAvkToEdQ8A5qKyEEgHeM2f25wBkjKmmBU+xFH+uNeyPjXLS1r1wn5jUv7rv+4wZ/h4cwp2jmX7MP+WGs6kYSFx0DjW8/+GmVl3TVEf8ACbX/AGW/4jGZ+M+mLkZhEJRK1W1KV0nagbJs79uMNZ1Vs2vwd0/MDLhTlhk2WMIGZF1bn1VV8AL8XxbWBVlF8VZbN9PiLD+HcmT0SiJHlbQBp17ELIBZBo2FbewL1TM+KoE+KfKr/wDU1n9lxnn4o+L0kigXLyo/lu0hZAVUMNITmr5Y4axaYi5DKRtB/EyO3mvIZWcKGRabdWAogu1VXa9sap0L8RI4suEnDs6elNIsuvaySACOL7ivnjJ81n45SpsLqDCRQ1hpCD7VS3RoDSD34ojkpdaqedv8sTlaKJJ6HHqn4l5mTaJVgB7j1P8A7RFD7LhSzbs7FnZmY/qYkk/c74splGrVR03V0av2vi8Eem+GZ8wfyoyw7twg/wDUdv2xK2xqSFxoMMHgfpDS5gDSSoILGthXvhyyngPLZZPMzsq1820R/T+ZvtX0OA/iPxkHX+E6YCqV6pFGnbuEHKr7vsTwPfDVXYO9Is+NeuJPJHlYjq0PrlK7i14SxzR5rjYc3Slm+urG88KArM6LHEdBNE35lGiQQKG21g3gp0rpghdIwpZ23b0mgvayFNaiNIX6saAJwShfLwyMq5eRMw416HUvHqN02nWTpA1Xxq2u6ste7GqliCIsrLFGmXjkKGRVEaBFcFRbMx1ICVNMRfJPerxDDPqbQMxrpQCihko/ME/FQqh2rEnRunpmpHzQ6iwdGADxRvqDuG3fUlCwCBVAAEYG+MfBc2UH8a8sb24twxLubotuKu+RffbYYVpvVlYTilTSZU6nnzEwJ1UrAgr8WxBo2CGG3BGKHVOtTTZn+IVtSFhuBYWyPS67bDjf4vcnFCXq0jNcY1tew06xfbsRXyIxTmjlhlJIaNzuQeRr3H1BBv74pxJpUR5MX0PWZ6XLEyTSAaHUxkLIA6uDYavY3sCCdP0GPnU8nlIswCfPGmGpCoXUH7FhJ/MCy7/LAzJdSbygdbRF0Ab0+lrJ4HBHwkMOCeOcQy5mCESiR5ZS5ovGUogDf40a7BFMCtcHesFuzPXJLlSbqK/byHOleLk1q82YeT3C0kdCwg0aeVs9xhYfxFRaFSgiQERORvQJZSf5iLNWOT7E468IdCTMtMLVUA2aUCq7AEcSk0P64Ev0CQyrGR5dkA+Za6RwSwI4A3sbYbrwWkm6pk2RzrTTqqJpU8KPUQK7XyWbgcamw09XyK+eYzGZFD6RJHqZROqqz7gHzAooEna9VUMLnh7oc7zFYjSmx5i8DTuCu4POnce+HVevskccARTHHpDlCBGEABKElgSQSxJUbk87YKipIEZOMrYrZ5vKfb82d5Dp2BWNn7aRYLey8CvfYaR03obJ0aJZEK5iZmVjLs3mSyGr1dwKbALxPN0/LCE5eNl81SzELROlqBB5rUGN99qxJD4189ckkhb8uV5GJ4IU/l0RvYPN+3O9YlyQuFploO59Gi9O6PBl3y8UaKthy23xUO/J3JHywoeJMs2UkETqPIZSIiQCFQ2CjemwV1EBhwpX2w9dKzsbVNWxHx1Vi9hdcX/XGe+JYZ5c4dWY8yIs5CMjK8dmtO4CkAUKB+fNYy8UZdjTlFPFgrJweWWy2YTXBIPyJjVG99Gpdgb3Vr5FDsBLlvEhyerLTL5uXeyvuAeQL2JHdTR7jnE8GcXLh0AkkiOoNFIqhSRsbBJKsDsa57jFeCT+IRoj5KxM1iJ3bX20sGYkMBvVbgbAi8ammlskmmBup9ILfmQfmxfzLuR8mXkEfTAtI8Mk3h7M5NvMgLkjty2n7gCQfIi/rjoeLsvOdOayyhhy0Vqw97RqI+l/bCUDyL8YxLHIynUpKn3U0f3GGKLw3l5//wALmVZv/DfZvp2P9Dgfn/Dc8V642odxuP3H+eE2FIu5H8QM1CNysoH/AIi2f9oEH97wuDq+7FrdmYlqUE6uSSW5vbjE38Azo5HC1ZsfqNKALtiT7YH5npjQMVlOl+6mwb+fzoi9/wBsUjT8gkmEplrvWB+ej1RMPr/1/fBo5dmZkK6QgLO7ECNNJ0nU9lQQ1rXNigNxYc5yORpUhkQkWE1fl+ZYItS+wIJHpYgkcb7YZJnNoVxGRRZSO++1g/1o++H7ouSmy00CPAsoYgppJdCt7XXNWCDupre98QeIvCk5XI6IpJGOVVSAp9JRm2P8uxXk1zhxPSJzkIY2RLhg0mEC2BsmQWp9QcAEiyPUwoEAhpJNAimDW6yi5hWkmHlRKsZyqlmDAEX6VBQqf9YXvnbnDPn/AMSpJW8nIQAGidcpUUo7hSwRR/5j9sI0PSs4BrVBlk9VM2mFRrFMA0hFrR435OGKbruTghCQSShwVb/u66V1Dfd20lxZ35BArEo6GpMpnw3PmH87OSyF+dI9Tj5ey/RQcG0yMOUjuQjLqdwD6pn+YTck/NtvpxiPpPiV85GY4pYsnmqLNa+mTuSrknQeSRpJF7GuM9620qTyrmGLSqxD+otZFfq5baiCexwasdSrS0M2b8Vg2mVTyxy0r08xI2u9wu3tZ+eJoMlLFlc5PraKaEIQXovIWokercrpYHaiSe1YUTCGha2IbYqoF6t6rbhfiJP+FR3wzdLyyyRNPMuXzDo0KyfxAd5tDusWpWDityxsi7rFsKjkzPLkedJjx4F/D+PKzPmoM1KyyA3EAoXfenFm6s0Nqxe8bdH05OcKQIXU64yPSh/nT+Ug7lRzRrfmpD1XMwvnTDLBKsEjs2WIAcIFVrVl5JF3qF2KvBrriPnumnyKBzEI0knYeYO/egCcSaa2UjJSdGRfh5mJU6l+cI1AhNNY0FbFMlEByTVb3ziLx14ckzHVJVy8TybRsQovtTXfwn5H2xT8DZXMxZxsuVDLEzAhgSqup/SRuuqt65HbG6dNmViPSI51A1BgNYBFWDXqUgD1C+KOC50w4+0x/wDELpgykbQpqCwCIqWrUburrufVdYLeGfAcWcM2iZk0MtqY1K+pLoi751bA8BeMTfi54YeVvPEcsjlKOkgAVVWCaYUTwL23O+LH4Z5qbKrIZoZNUgh0ityVVhe+1fO/liSaS0O021rwZlm+rSpcAdgkRKgKdO4O+w4P74bvwz6jFPmXjzjMzNCYYbDH4iCbYfDxydud9sZ/nWKO6upV0JEgq6a6O/1vGxeEfAGWzHTcvMqmPMPHbS+oXqLbVqAIra/vjVPk9pCMfcJf4eZayRJXlrIqNdbxiSN5Bfeyi/1HfC34hyxGakFEv5zoEB5bWRQA43xqPTfBBy2ZymVYhlLNMXAq1QltxZ/VpXnuMZ54Sy38Z12MmmD5ppCeAQrNJf3rjEoS7Gkhi/EnKvmM9HCBciQRx6eTqALUa5O9UPY4Hdd6UuXyUYeUB6IAXd2Ja9h2HzJ7e+GH8W8r5fU0WP8AK/iolDuNidUmhqPbai1VYFd8X/xf6SVnyXk+grrpgdOjy19LX2C7G/lgN/aikZJZNd0XOt9OzB6RGiBK8um9XNhQDewDLZP77YjXrPTJIpwU8qRo2VFWF1X0g6W1Ko1HUA1nYbe14rZvxH01oJi0hlkMbeVCTO1MAdNsw3YmiTYX++I/EcnTYchHo0tmNMK25kGqwC1hrG4DcjlsWUWo0vBhzUpP+f8AoW8rmpsw4stJM5tqA3LLqsjayKYWKPfA7qbstA2Ctlfmt+ofY70d9zti5nonglUprUgq0bA0w9Wwvsy6tJv5e5xX65mZBHE0xEhkYssvDUbVlcbb7g7bbdiCAW7jTLQ7JeleNp4hpJ1p/I41r+x3H/pIwcl6xks6umVTAdvUtutjueJFq+1jCBCpJIvehXtzRs9u1bHDF4dyIVzmZtPk5chjdESSH4IhzbNyVPYb8jEcWtl7QTzPgoMmvLyqQDZYtcYUctqO60LPP2xPN4hzGWCmCaSfLmwGdDINS/EL0BgKII2qjVmsAup+JJc4fzDSciNdkB2s0NrNCz/lWLWT8UTx2A2oCgdSK3Ye41cfPAckwYns31VZjI7rHclM4RjHQTbQAysCW3b778YX/GisuZKkFT8RWwSNe4BKEjjbBb+IgZrdGQk2Sj1uf8Mgb/eGCkfRulyKpd5FYCiWRt/p5TkV9d8LFJOwu+jvqHhzLyADN9XjkUbiLLxehW7kKi6brbVQOKsHSOjwHUDmZ2HGqMBPodRFj7YXiB3ZvuaH+WIpClEirG4N3xh7bBSRoMv4hxBSI8u7MSDcjgLsKHpS+wH6hwMC8z+IGdktVk8pa3EQCc/4t3J++FhZNrxP0+Euz+oIA0a3pLH18UAK2o8n6YCTehmSyIznU7lmPJPqb7sxJxDS6ttyOTdn29/rgu3h4CLW7arFr+YBtqrdQvp230lrwHzWYQyMY9OkBQNPGw3/AL/0w8uPGNsCeytJmSHsEgrRUj+a9v2Av64NeLZf4oRZ5R/rfy5xzpmQb/Z13H0wCjQEkn1eo+mqGwAFkbkc+nbDD4c0yGTKMPTOh4G0ci7xudthdr9DWHUaiTbtkXhXNtHmQ6KHJtVF1RAIDE9gp9VdzXfFvIdYiMhyrKsZMiIZ7I1sJkPbhaDUSTuBVYD9ZzxyMRhW/wCIcfmvxoBJJRf8QNi+1nuRQXI55N2mPmAqUIItrIJBBb4aJI1bkYZSdEZwTdmhdD/C7MZuOWUTIs0c80bo2pTqB3OtbPqs8r3HONC8HeIlgyphnYIcqGjbi/Q7J22bgCxV3wMYblvxAzWXcyQytFqb1IrswJCgAsJNQOwAs7/0xcy/Up88JW82hqeaQH0gtRJoC9zZAHHOBjehovdmieEuvF87Ozmw7llOgcG9HAsHTp+une8PfV0E0NxFTmFQvDTBXvtW96TwRxvjK8vlMyXVIQyHMQjQ3wgkWoN7bUVPzFYEddfMQtaZgI0QCllq3sH4OWLVZr9IIJqxc58Sj9vyary29UaF0bx5GWVZgwMvKGM6Udbu2uirUw1aQAVN++Ht8su1AC9tq/4Yyvo+WjhQ5iN0aaYH0IPREtAKosm1VQABybN4fvD3VdeVQ8sgKn39Ow/pRxGaQt+UZHnukI+S67mVFsM2FX5Kkuo/vq/pjU/w6IHSslp3/JXft3J+93hT6X4Unhy+ayunzIc0ZGMtHVbD02Dtsa+pwxeE4Tk8nFlWN+WvJ5skk7dhZ2HbHPkVUdg7GTNqfLYCg1EKTvXH79sYq/gFcjIHZl0rIDH6tMlk7DUCBfHBrY+5xqw6nrI3sGxv/fGU/i/17/vGXgH6T5jg7Czst0fYMfuMLD3OkPWKtkecl87OK2alkcJIFEklr5VEyAehCGU0VsLV9+Dgx4p8VNmswqfmlAruUVdFgEaCob/WGtTFQRwKO2OMlnE0LDIoVLFtuQQN6cX6t69XIF4CfiH1cwZ+OVUhBVQV8o2rMLFnatia27bc4pHbQja2xl8Q+AMtDkpczLmWedog6WVjsmtPp3dueCx+mEvqGdSaLL+YPW/EAV10oStMrSEglqeiGIFfKgI6fIZZcu00qJGx9TsVZlCkkqFayQQKFgrvjvxlmWllaWOzEx2lCBEdu9UoAOw2Fb2e+L5eDM40wrBChzJy4l1RgvJGSTqRjpc3r2agh2trN83j3i1pFj0zJpdLGpV0q18WP0vtVEGwQAaAXCflZjq12QQQRXuODfbjDp4XzcubfyZXDIVe3kJPFlQ1k+n9Ow2H0xNumW9OSV1oDdB6a+YzBRCq0jM7uLREBGpmNgihxVkmhW+CHXusoWSNF05aO/L3DaiT6pJKPpdj2IFAAcYu5zI/w+W/h4mQs1GcklTIwogKf5F3pSKJ3O+ALAqdLgoT2YVf0PB+xOKwa+RJWtMg6fxt8/74J5TJyMhkAUqXcCzR9GmzdVW4HOBPTzS3xyf6nDF0zouZdIVilj9ahgDqU3KSSpZdQ223IHO+JKKbZRyqKooZ2N4zUiMt+4se/axxR++KRYH4f6GsHOqZnNRlRPEKssSoWRGGyG9BOw01wDgKk+os9Aa2LUOAL2A+VYEopdHQk29hvKJloJEdmQKSGBYX6HF0ALJ0n77Yr9V6nlmIYTajVEKlmgSFoFhytE3iHwvlQ8dDLq5RykklDht0sm6qjvtfGGPxPBrQFjlIhSnSHAYEDTRA4JBBIqjpHfGzvYE9NCNlJvTW+xI39u39KxJBEzGQhtIBQnaz3Fgk0P2POIXIEjBWDggHUtkX37fTF/peSlYllRWV1ABYkAMpsH0+o9+CL232xnXtkdYRXpCtlwxRncqSCxdtw6j0ghFGx4USHftYoLOAjuvBAG3fawcFZf5JsxtZURx+i7Psu5BJB3Pc374a4/A4k6bJPCuoMGpFADfllgdRJv8AQKq/ivDydqkTlyJbFPIdD9AbMOIE1Ene2bVx/wCXbstk32xZbrKU0WWBijBPqoB2vk96Hz3b6Yk6blo55wJGUVIsatIAy6HQ6b7D1LV+xOCHXPDKxMVWP89K9F+k6uKII1KfqK+2G4nFNPk6ITlJ6i9gvxHk2zUImQIxjUmYlgrUoFckWe1DfjCx0wQliJgBGOaoMW3qtsMPSulTl3imhcJKp1kigpApWF7Frqv+WAh6M6CQOh1xvoJAu2sVVe49Q9xvhuXGKcV8lePKVSfwRHw/rU6JNQFVYr3w2fhN09o2zrMNLxQ2pJIpqcg/P4f2wu5grHCrRMTZXWNV+9f539R7YbPD3iwxyTAICJYWBJG40o+nv7nf5cYyOTouorIJZD8YFMaHMxNK6ltI4X1AcSWWFDaiL+dcIGf600rKiAhF1CJPiZdbaiLG7G6Go2SFW+Md5TLa8lQqzmEUHbb8pyTXNbr8tsaZ4B8GZSOnXU8h/WxF/YVsMaeKOVvojyzxoC+GcrLCnlzRuGI1KoGp2B7ADcte1fTGl9OmOXy6GZTFI8a61HK8KAdOxIv973wQ8hImD7BtwG717DvvXbCX4x6r+ZpBPqYA/veMf1MfTevJp+mXq9hzPdcWEEhvTqvfYkAAe/8AbC91jxOEhaQfU/T98J/jrqch8qOO9T2ftdfbEskZbp7O4YtpsAcFRYJ/ptjO4vTZpVJtLwMXQOv+Yo0/qN3tQ2+v0xnvid1n6rI8jFohItsNvSAAKB7Ajt88WcixkyAUOEdjpX3IXSxBI7kE/wCyB3wA8QQNGwDk+Y3qNivSwtf3BvF+ODi9keRqULQ+SZ2LXpWQNfwni+9e1/TthQ651UpJqQlZFYFXGxFex5B/4nDF4s8NMseWghrWVkmcswVQFEa2WYgV/nih4H6HlM3FK2cLAruH8wKAO/Y2fsb7YeEF2SnK9JFXonWLBUw60C/mWNV2N+3O/wBcVeoSzL0+NHZjF5jGNCBUYJYkaudRO+n2N1uMEem+ITlA0UO3mtpuRb2Job1zXPt2xVyGU86E+fMqBnZ1UjfspIN7XQvbsCcddNtj45JJdgDLR+Y6qnp1FVUM21nbk8C/2w9ZGGPpciRTfmzSBmYo1xp8Soooeo6wCx2G1e93un9Ey/8ACLG6aJVIcMCCt3YVthtxbcGsdZrwpGYhKsTyZiBPzImYkOLLGaP+amLEoDwLrY31phcqVFTxNml0hYwQAN2b4iavt8/bbFHw1m5s1IuWMaza6B2AIG1s3Ygc++C3R+lLna5Kn4AQRr07M2qq8te55/pY6Dq7dPzUroitSNGt+kknmgLbY1vttW4u8coujLOdy72SdY8EtDLJGSsKFQY/UGB7MBbWDd+m7Fj3xfbOTRlR/DjYAgwyX8IoemcHfbgMPkcUPFXiGPMxkvNJK+hhEykhdTAalEZHpHIJ52HO2J/Dk2XiybNKWchfSI3F6mZt6bsAoFV3PvhVNwVlVDNV5KPWvEezbuDo0gOhRgRsOXYHck+k1zsMAwaAHywe6Jnc1mw4SDzvLP5gooFQ8EtZFn1ciqGFvK9Yy4LmaNiS1qFFqF+XqH/VYo259gftCvh3w2zsVZ9QddRQkgbbgmmokC9t8T9VaDLyLFHAs0jKCPLrZmulNrq1DYkccYavC00WSD5jMSsqqCI40FSSsQfSD+oV3297GEzI5yphIi0upvLUnU9m9JutyLG5G5xbjTmpfgzufVIjz/X5EYxtEqEiipJsWPbYcEYrZBsxMBDlwWC2dINXVkj5nYmu+Oc708yyay9Ow1+qzYOw/tttiZ835MSqtq6tZZeQ/vY9tq+mNXHxqULarRKc3GVLZe6eInXTNSPVatIemuwUIrSdqv1dx3sFuifiA2SgMevWpd0dGUmNgQRrRh6lJo2N+xrfYHn+vypFIkq0ZF31KFbSzK+w/wD3AfVzRPvioOszZjLDK6lVFJkFUNRvhvTZNnazX9MZXBRS+SjubutDL1LoKZfLiaUSBjKhDKwZDGQrAUNlZlLVq3JU7VjvP5bMLD5h1MnloVa70RsSVo80DYrtZwM6n1nNrBFFPD5UMrJMLStYQaSfcrWk6foeCMWZ+pa8ssLbiHzIwbu4zTKD/iB1AE8isJSoKu1RLF1F9LWzEldjZ2ob/uNsF+o+IXzeWSHKhlcMlUbZpFAtioUBkIJ9FHfetsUen9EWFdObSTKwyFXjLi5XCqdSAb0tsuxPtYO9cR+ITCXXKXEh4P6qA/YEmyT9tqGJXT2aUrF/P9PiicqfSBsyi/iHJ33G+9bDEHQgzSAiyRvxq9K/LvY2r54rdTjL5kgt8RBsnuRzv88OH4YdEbMefpcIyolMexLHj2O2xHBrFJu0qQsVvYD6J06Xy2g8lBIzq6M7aaHw3uaAN8nsOOMap0vLHLllNCgCKBAoizV9rsA/LAtOnNHnGmLtmlrZtkJK0bNL+k8j2/fFjq3USurfcnn687ffjB+nnuQfqOPSoKZrqZOhmN+ofSiCK/thN8aTkuHFaSSfnzX25wUj6h5kEZFm6A+o2OB3jzK6YQVB+MAk+xIP07Yl9VJOcUiv0sXCLoo9WkEhhArX5IW++7KB+/tgz1SLyss9EaYIv6qtD9zX74CdKKyZmOQFtKoBuP1ob2+Qq/vht6l0kZjITxhysj3dLfoB1f1r3xmn9yRq6VmRZrrbSQxRUqrEulK25olifcnv8sOq5KEwI2cjSUFY18zX5TflkrsxU9mF+408YzL+IKGiNxt9xg31LqMk2VhZm9IZ1VAb+BUJP1YsT9bxrmm6oycckryQ5fiRnenZmOJ48wmqGNqRdbs7GiqklQukUbPNnGezeblpCksZR9jTCjvuD9CK34xe6p0IQz5dHbUHWByfdZACR9jYwT/FfOB89oH/AMtQp/qQPoFKj7Y6LWkJJeehf/0gOTzifJdRV2/NBKigN9wt71gK+JEBF+9/2xZJJksmazls0sqhkOpT7f2+R+WBfV+rEnyhMFcACEH3ZgGo16BtZN9tuMJfS+uyQOCh2PxA8H/r3x8zHX5FzDSxsUNV9u4+++M/pUyjnrXY9P1o5ePyoS7xv+RGEJOpI/jYD3kkc7jkV74WY2nnuZlmkihUK5C2t7Xq22/Tz2A3xHB4kRpBJLGEk2YPGqrTKKHpUKKY8nncnfD74TgTLtE2Xz+UXzUqVZYnY241HVRCtpNqDYFV3w20RkndoVOgrLPKJIYFY+aFVW2ospIDMK2pWoCuKHz6OU8jzi5QTPIwdShuNbD6xqFVYK8dx74Yej5PMjNZhdEarOPMkYBooVRWBE58z1Ippqui3qrgnCj4l6jonL5eVmFEGRVKBySdWzMTo4q6v2GEcZN/g28M4Rim+76Isn16SDzv4bVrlBRpSx+AjfbizZtjxe2AkGUBHwOT3r/7YmllTyI1VSJPW0jH9WojQo+QALfMsfbDf0zwNnDBG0cTSalskELV8KdR3od/t2w94gaXI7BnV5vLlXU7vpDD1ncKePsRf7HAgO8MkbsGC+l0JFAgHkX9MPHUfAGczsCOujSgPqu9h8VlQb9+/wBMEB+EijKR5ifMSGONCcwi02jTdlCD2pbUgkb99saIz8mFxxtMU/BGYRpSZmFKAD/NoGwr/jiz43y8bSqcujkNseb9xvixkOiZMSSSZdi0YCqhkNk2Lc1VbbLR/mw59VnjzMGYUIvlm9I+Q4I9q7fTEcnndmqlLhSoC5bwVk86WECSIHAuSVizrXxHfuSDsd8efwc3TJBGJGTL5geXJmtGoohNlCBwWOkagaG+3GGHJ+V08rFC3mRMkcmxtgStNvvybb5WMSZ7rB6hCUjNBxQViRVHcFQa1A7EH9sNqSJKGhf67nMhLDFCc7MmVyxKrH5euZ2HBT0+lKJUajsF4AxSlyf+j54HMeiIoJVjLmRlY3TOTSGQ7bIABxuReIvHXQEy+bpNBSRyqxobZPQtgj237HjEadVn/ioDJ5b6VEaCXYURS3WwK9j374k3k6NEOPCpnPifxa+c8oMPSlkb9zQP9gNvbARurRwklk8w0QBZUBiNixHYc0Mc5fNBZAjArR0nbgDnbEsWRSSVY42sycb1Vc39Re22GcIwaTA5OdyQE855GLVbKCaA7Czh0/CmeRZWABaNwFkK1qsG1oE1XJN/LAzIdMDTSxqWAFDUQNQ2BPpBr7WRR3740/wv4eghWNERjHfxsoA1H5r3J73vxtWJ8s6VIPFDdsMdW6dpijZFOkru4Hp3FfCAKNc4Ts/0lpJGJLlBe10NhyNrGwusaVmI/MSmvbuDVV3rcffATqOWklzDBQhcqdOobbCh2NtRxB7lafZeL1TEnpEOuRVSwkQ2silUHk9r+e+IPxAJbKSnfYow+uoD/PEvTPDmZZwzI8UUbDW2wJoi1G53Pcnj2wd650tMzqUKVjJWgDv6SP6nEX7ZKTLL3KkZ/wCDmlJREJQhG3Hz+LD7lIfWEA20i9+ff+tnFDonSlEjlQQV1hrrTudqreqG94PZLKhBqJ2VTdbbf8vbAm82dFYqmYN4ngAzkyqOJCAB78H+t4Y/EPhn+H6ZDY9fmEufbWCK+xVRgNBnon6gZpW0xmVpLq+5IGw7msaB4xXz4Vy+VGsSHUznYKtBhz89yas12vG2UqxRjjG8mK/jjMaxk5u7ZWO++6V/axix1J4ZZHeSFWZjqLWbsi8VvEkYOVy8YBZogVK0SaO1mh7ixvgmelGcsU2B34/pgRWdUUtxtNAvLZLLlwFy1k+5JA/vX1OIB1I3vBH9Co/4Yael9J0MS0ywgKSSeSO4Fbm/bA2LIK5lc3INJJPGgmtJ2FbcV88W9OnsEpvwhXz6xvv5eg+68ftgZJkABYdT8jz+2HSPwvNJC8yrqRDpIU291dhf1AbWBvv3wt57IrpDBlazW3/W30wetEH7ttFTJZlo5RJGvwb7b7fcHavcfXDZ0N4WimzUhMSqpCwwihJIaBb1WEW2Fhed6oXhTi5+1Cvnhm65lIlysTMNMhtVK0LANWw4N1zzic5U0h+OKptnPRvHjxJPHKPMTMx6WLAOQVH5bANyE+FRdC7rYDHHgXJHN52CAlBqs+pdQYKLKkcGwDzWFh4QL4+RBP74tdLEbO7O5QIjMCDRLfpA37nF3ozd6Nn8Y+HOnJFIJYoElj2/LZkKLXpLLq9uF3vt3OEPonimZYvQ+kaiKBAqvr8iMLWajd8v5hkZ118sSSaUC9/bge2BaBv0/wB8K4prZSHI+N6NUh6nKIyolkCnsHNcD2OCPiXMIei5N1anhYal30ONRU6lrS5sKw1ex3x7HsTTK1YrZ3quhIYiNRUE77A6mJA27Ak/sMF+nZi8szMvvp37fMdxfvj2PYWO1Y8kk6RW8AOkzTpKb0yAhjZIUD0gEGwBR4rk84veJelmEjM5RtNEeYtUL4DAcfIjvj2PY0V7SAO8LxyszZt11a9euQkX5h1A0LvY8UPbC/4hm1XXeq+nP+ePuPYzQ/8ARs08kn6Zb/D7qWTSR5c7A0+mvKWwVvvqU7Mfhok0N9sA/wDSQjnkeOJUBLFVssFDEkAX7DbcY9j2NXfZj6Soa/AIkmmLIpej6ySFBD9jTKaralxtLdPeEqzlQCRSRikDAG/az3ut/lj5j2M3Ku/6F+OT0joPdjtX3xTmy/5gcsTp/SeDQPcb49j2MnWzUkceRbMaAuj6dufl9sQ5+QALY7/bsL2+gx7HsRkykVtFHo8PrlobFh/mcWpun+bFJGpILK633AYEXd9uar749j2KwBLsyfong6TKZsLKqSEml4Iog02/vVfKsaVl8mGXet67du/7bbY9j2G5nbV/AvGlGLr5AHivpIhCSCMPl3cq76qdG2IFXuDzYv51gNIJCpWOQFUHO42+454x7HsaeOKxRFzlk9lKYNVPv9MR9QyLxqpawr+objiu9fXHzHsVTBMYOjzSx5ZQgDijJVgHfvdXYobjEkHhaDqEJcjyZDZtACdjVmwL3DbbcnHsewsm7C0sTOvEXQJclJpkAon0sCCGHINXY+hGA2czzuFDMzBdlBN0Dvt7Y+49iqVmST8EGrt2/wCOCEGbWOJlF62PsNOn783v7VQ99vY9jmCIRk26cPn/AO//AJYW/MOPuPYIGf/Z"/>
          <p:cNvSpPr>
            <a:spLocks noChangeAspect="1" noChangeArrowheads="1"/>
          </p:cNvSpPr>
          <p:nvPr/>
        </p:nvSpPr>
        <p:spPr bwMode="auto">
          <a:xfrm>
            <a:off x="63500" y="-722313"/>
            <a:ext cx="1876425" cy="14763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10" descr="data:image/jpeg;base64,/9j/4AAQSkZJRgABAQAAAQABAAD/2wCEAAkGBhQSERUUExQWFRUWGR0aGBgYGSEcGhwaHCAeIB0fICAdGyciHx0jIB8YIC8gIycqLCwtHR4xNTAqNyYrLCoBCQoKDgwOGg8PGiwkHyQqLCwsLCwsLCkpLCwsLCwsLCksLCwsLCksLCwsLCwsLCwpLCwsLCwsLCwsLCwsKSwsLP/AABEIAMcA/QMBIgACEQEDEQH/xAAbAAACAwEBAQAAAAAAAAAAAAAFBgMEBwIAAf/EAEgQAAICAAUCBAQEBAIHBgQHAAECAxEABBIhMQVBBhMiUTJhcYEHI0KRFFKhsWLBFTOSstHh8BYkU3KC0hdDg/E0VWNzk6LC/8QAGQEAAwEBAQAAAAAAAAAAAAAAAQIDBAAF/8QALREAAgICAgEDAwIGAwAAAAAAAAECERIhAzFBEyJRBDJhodFCcYGRscEFFDP/2gAMAwEAAhEDEQA/AEfL9NyySK/8QQVI40kivlRBPyOLuYeOVKZ5ZEtiCVC/AACfSoGyhSdzzg7D41lb4IctH2JSM3Q45Y8b4n6c4dJo/LV2UKwTszO5ZhpC7akEu+Mm7uS2cp8ii9f0QhMmWoaUZ/e+wuu+LmTMJoiACjztxW/bBB8zHBGSsJZnZ6LFttRJ9NqDW2wIPJvDH00QuzjWW0ekLWrUzICDa1uC1UAdxi+Nqzr1Yqvm4TH5jQ73p0hRd9q247/W8STZiOORV8iz3bSKX91+Kt/lfvwxDqCK2hmZXoWrKysvtYIsb4H5zrETKy6msgitJ53/AOv3wuIFNkLZuDbTC6+4Dpvvd7RjED5+LhIAo7lmUmh8xGKvvvgRPmggBYkb9hfbFOTqMR2Lmj/gOAolmwxm+pxIVBjWjsTY2+u2I8r1vU50IgI5OqrUfq4208n5D5YXs1NGw0hm08/BvfythQxNlWBeNA2jUyanI72KJo/CvNd9z7YdQpCJ7D2Y8ROyEAADhqcjft7bc0Oxv3xVynXZIQDEAuprtW3ZlsA79xqYffBHrucMcjpEFEaSMunSBqAYn1D+Y/zHcV+9LNxRZn1ySx5fckCPLMQwarNIaBugfocK4JrYWstNWEM51eTLEQuxQAAqwc0QNRCihvuzc9we1Y4/7VTuoGr4iTQbfnftfN8YjngheKOF80XKE6CsUgbSVIrcG69NfLb2wR6f4b/hpfNjmKy5cGxR1qdLCjS0rW3JO1Yl6XG/H6HS4OO/tX6E+T6lNK4EkhN3t77dxW+wGLfWctGYalrTsRfGoAkfvVffHo/FWcI9WZlO3Bo/3XHUHifMht8yyCwCxC7DayfTwOcT9FJ+3/BaGMI4xikJPTZogz1ErOWIjXdbPYjbf6HE3iCeaFkSZEvSHULIGoE0QaXY2NwcOUXX8zM6pLK0ijUSGUPWkE6gFQttV7dhhR6/Hl2zPmwyq4lYgx6JKFLyWkALAnt8saYtCOOgUPEw/wDBSu4Gn/2YIZHqUeos8ShEUEAhSGO5oKVoNze3Y/LEWUzxLn8uJlawE0AIL5ocivrtviLrkKIYwi6V0ksu59YdgWFmwaCbH6YbQisPRZ6OQK3kRsTRopH+xpftXtjnzMsp0tllojfSF97oAiqBr7/bA/ps9pooFyGJYihR2+oPy7Yh8nRS32/z/wCWE3Z17oORfw5Gl1cp2UKpquOX7YpZiDKBgpFatgKA496YgfviJG/tg30vMQLF+YyAhjeoXW+29ewvCJeEGT8gCsmCajcm9ArgsbG3qH/RxX6hkI9PphlB0nT6SRe9bgke2HHOtlwQrFN+NSVfuRa70Pb2xQyWWSQ+nylSmcvYGlEJsEWLb4QPcnjD0yOUpdUT5jM9P0rqy8YJuyY2TZUFdhuzWPlzixCvTv8A5ZVFJamDvGGK1qotsQbq+OeTWBg6hARcUciO2ot5jKy6mAO3Fb3X1xdnh1ZOKV5VRuFtCaUgkjSL31gKG4PNb4xP6av4n/cyR/4+Tupu/wCbCEcWXcflzhW25lVgNSg38wt/L5nFNeqZnKzQ65EmSZSQVUKwoAja/mu/G+KEMUe3mQqwI3F6T9L0nF6OPIrIH8jMK/8AhlRl2N8eWL/fD8XHLjb91r8h4Pp+aEvfK4/nZ9XMeS3mkMaPCiyWBAH/AF8sF8n4vCJ6ld2JJJBUf7zDFXMZvJspVxmQO2kRggjfu312rFOZclfpnzaj2aJGP7iQYrDKKPR5YxmwBkX3IwxZLxB5YaF3ULJ5enWmoKbItfUKJJFjjffvhYyefaRgXJZgCLPNXY3+Vn7Ym6pk9RSS68s3xz6lrtxzx7YulumC3Q+dfz3l65jNGxkVhvHp8uwQHtZWj1av1EA2R74TPDjz5edZQZEWZxoYI7Qsa+JlQDX/AIVG5s7cY+ZvxSkiAShBEz2ERWUSqKBY22nQKavckjscRdLAmd21KKsm7OkKVo6q0+qq1A9yQNsUWhKTVMc/EM8uacM+XzRbyygrJ6dibJBaYnVX6bGxvCx1ro6Q08smagDjSdeVRrYcn0THTZ3/AHxXzCQAVrka9i43Ubb6QaLd6JI2++O4eq/w0X5MkyCRiGoKKkj02a1fqVlFG6IOFbFjCo+0BzOrkhQ+kd3FE/aqH0s4+9H6egaUyfCImIpbJawFHBokkCxgyestOjPM0sqR7lWdb32sUgA+94ly/XMtGxXyplIG5Eikg9x8Hbg4aPWx0m+xe690dopF1RmNmjRilUVJvYjsxABo7771ix0roqSpG0aTmZWDPUkSqFBPwh1sHYUSTv8Apwwy5jKuisY5SXLbswLGtIvnuSwu+2KOSfKwljJ5hs/lqFFarBAO9/U8DmtqIcvgbBrZbzHSFmzTiRhlhp1lnqXXbG94zueBdDgYng8OZSFTE83nyFgY6QoB2YNrquxu9/bF+Lo0CQlyxWbNt5WX1bxwsQXQtv6TIfSNW9b18Vfems3mBTlYTKB+aJJVK7+lkIJ0AkbVuaN88I1rYy0Vc/4RqNnjSTVR0jTyQeANV7Ee1jvg9NIjZd08qRcxIDq/MjVATuQ2qUFgDe+m+Pa8AfF+Umiiv8uJGlGkQlRdq1G1csGXdWBNH0kFq2AReIswgpMzmF+kzV+xJ+eOhFRtCybbthRclIP0n7U39VJGPS9KchleORQ21lGG5UV+n3rA4eLs2tVOWsiiyRsflRMZN/fBHpPi/OzzQxyTyyI0i2PTXPf03XA5wMV2NFttI9ckdssbl9JFBTfrFcbbUxO/Ix1D4Sy5+MyQ6QdBZ4jbnuw8zVQG1aR/TFHq3XMxFO6BkoEVcUTGtIrdoyT++Kn/AGnzZ2/iJQPZW0D7BABjkl2GVptFjNeGlhiZ1zMbn+XQ6sR7LYqze5vgfM4+yeGi3mzy5fMBbZ9SPHsCSxJUq3FjuBS98VoJDOsgnkkbimZ9R738ZO3fasGcr0qD+AEmZDJ58oTLsouRkIC6mW6ZSQXoUQBsdxhlsWnRX6N4f8sF44J5FccyqCB8w0bXZ2/T2PGKPiP0lf8Auzw7BQSGIYkmjdmidhp5Hz5xPmunpl5GidixBI9IUA71d6jR2HI98Uc9BDo027alVlNKos7+54Iqq98DLwL6bWwfF1PQ9SrVbEDUrA/RlP7HDH0iXLylVikkkkBWUqsFkeX+n1SANZoWMV8r1CVUZo5ZAqIAeBYNij6T7VzvjnJ+IDKyxtJJ+Y4VvSvwkgHg88746vwB5NVQ1+L/ABJLm8n5OYgZJbWSMrA1LVe8pYAi0J00LresIfR4my8s6lWCsvluSjFgCQdgq2pIvcjt+xrL5yFSHTMyCxWjSQ4NkmyrfCbGk9yDsKxZykVTeYMy8cpIVxI7Juo0giRSQ1UPSSOKwcr7FUFDRD4UQS5kxaFZCH0a0BcOdkOplvUOdx247YP9d6qqK0fnQakiIVCTKAQdiU0lSas7jYDCr1uKRFlMurzJJ1Ook26C/UH4N173gJ0zovnM+hl2IJF2QtnY7HU23b/PBS0M5Ox06pmo5HBiCKmla0DSp23IG1Wd6rbFVx6voN/+v2xBkk/LWrIq7+u+/wC+O5cwUthyLr6jj5c/2xnqmW8HnU7bE8nj/r3xwenSgkGKSx20N/w9qx9HWZQht1LEEEmJL3HvpBwHh6gy8AD6Fh/ZsUxFspZbNaGDaqPYFC1n2rjjsebwwHNNIkgTLtIG22Q6pG08BVHoXi6+QvfDX1LqPS44S+UyrRSxMsiS0AdSG9O7saZdQb5G/bC5kfxKzITTEYUU70oLEXfOpjvipMH5HrmXV7m6fFI4OljLJIarY/lgBRQHw1tWKOZ6gJsw+YMYUt6UiUUEVdgAOw01z88HlgXMEZmVXeV3bzFRdKswqjekqGI5UC79RvVWKg6PbtLpPlqh9JXSToshTp9w1Fg1kg2QScC70CUbQV6VkWjjV8zlI3jmVjG5Zu3GxOnmtzp9N96x5Iml86/K+LUjxwhgaVtfoJ2PqX1Gye90LnVMocuJZYWyxbQIwjghgQSKEjNp4rn322wfj6b5qwSQOrxAhX/KcEqCOWVQoIFjVdHauMGK2MmoqhN8GeEoJS0mbd4vLZApWqtw9N8DXTAe1e22A8fS5fKk9ElK4KnyyQx4amrmiDXf64d83lcxFlZ4Q+itLq5dVUM0iqy7ikXZTRFWWNiyMVPDGfzMWXkhjZyhBAiK6kLinlZWCn0AWdXAsfqIGGfwKm10Cv8ARzao2I0RRRIGd43CeY2p9BFXRclS3A5PbAJspImaPnipAT6QAVAO40jgqeQRsR3w7y5p9aSTMiHdUkFejYErIoJ8yFy9WfUN73BGIOr9O1qFC00YtVO7wg87jeXKsCSCNxtxhFPF7Nj4Moe12weYFiaVpWBys9JOUQroc7o6LVa0ajaEjdhY1jF3ppnlnYZZzPL6Q8kEZQFlADPq2DXYvVRNN7jF/qPh5iipLmCUeLyghv8AM8sBw6jQAVpSRTbbepiaxci8fplAIY8sRo2AOal0bdwDdD6k4LdmamtNFHxzkuo/w5/i/wDV+bFoA0bmmWyV4NlRW12fbGeKSDfcY12Dx3lM0G/j8uWOyiNGEsageoH4/jOoWfkO94ibpXQZtxqhPtcq/wB9QwtndGVeadj3Bx3kM8YMzHKLXy2BNeo1+rnY2Lxqv/w06VILjz9DkgyRn+4B/fELfhZ008dSX/bi/wCOOOtGbdV6h5k7OBpBK0DxsoAIvgEAUO3uecVWmvtjVf8A4YdN/wDzO67eZFiOPw30SE1JM0pHs7tZ/wDpqB/XAoLlbsUPD+Wnkgk8qLzUEqGX0B6VRzpr1CiwYfNcS5vxG085Yg/xEUYiy0Qj0hSB+ZIFOwcAEqoHGmvhrDfD4p6flFrKZaQt2omIEtQosXLdhyOw4xTzPjHKytZy8qSUwWVsw0gjYgjUBydPO2+2CmC2Jeb6aY1jRV1miXZQS1sSSGazqAWqO233x15T+S0gBUxAqDo2KNV+o7AqS/z9Qwz5rKGaOF9aoXdGL6maN2rtQFK9Esvp3awBYDcz5N3yeZR9BhTWxC2srHUGUIGFVVlrAY1Q33w2SDtsXcl0rLyZNmDu2YDbIq+lR8yV7qt7N7e1Y76P01nSBr2RmYVGLoq2lg22q2ra8R9Ky8cRzT6mKBUKla1F2Gy6XAF0CCNiKNE0LJ9NneV6EqCU8REAoADQAINAAElmIXfb2wfudRQv2dipnMkUdRGpLoVSq3Y+1DuSOOcGuorKG1skSmS7jRt1Ykkq2pm/M2LFb4I4xd6P06QTTyE6gGrzFIUtqskhj/ql07u3Khgo3bFrOrricRoJIwvq0gpCFFWY05PBBlcmwWFe0uSS6Lf9XODydCvNNpeNyC6xPqfLuWCkcGlBFfUYtp1xdRGXy6JJIUEaRhnDnVveokk7/fFvpPhhp3Z5IZWjQWsavT6SdwrMBXFes7A2O1n+n+CYY5Ypg8uWlLgohBnVZd9IB0kuQAp2HIO9YaPRnjFxVMAoJ4wQ+SeAE0WXLtQvY0GG3PY7YGyzK8jVOrgE+gRurAX/ADEVz7fbG0nxFOGfKJIJcx6SzSqFVUZR6wEoMo5IJB5Awi+Beu5eMZmWXLRzmeUkstFQF20gOvFljYO9j2xzpFIuxPzi0KBsfK/8xitYPNg/LvjV5M/0WX/WZJoyedC1/uOP7Yhbwp0KTcTzR/4dTD/ejP8AfCo5sGp4VB2kmjRKKigxUA7FizBV78gkmjXbC3lfw/jWRkizoNWAfJZ2vb9CBwVN2GDYuQovmICCLZRZB2H3Hti31PxSBO8EjTwwxMU0ZYhQ1fqayGYtd7muKA3wYh5El+S5L0AiNI5EECIW/NnkSC72toxudgvFk1v2qJIckHBbNPM1EFcrAQpLDf1HY/UL9bxUfrfToSTBk5sy45aTZfuST/bFLNfifmqKQpBll9kTU37nb+mKUT2NSdPLRokWSV0QLpbNS7jSDR0qiEHc98DvFOff+HWI53KxENqdYj5YO90FSztQuwpJ+9oHUuuZif8A1s8rj2LnT+wof0wORa4x3XQtfI3dW6hFLI6wqDE0hkKkENKzsxBb5C9KrwBvVk4avBOceHMzTOSgnWMqmkLqIsSKB+hLA3IBpQQMZzk2Fqx7KBzW1/LGmQ+HYds0dULhajjYgRsxFqxZr9NC7I3H7YWN7aLpRcaZYTxDl81CUijVFiTQJNBOnVe3w8n1ekn3Nb4Cf6SK5iONUZdLjyVbZ42P6SaoxObBS/TYrFrMeJJMvJKiEMY1CpQsFmYF2O50sEGnnazxvih1XoUi+XnXdAJZAxcU0aoultepWOouSQEoGwB3ws4Uu7L8HJjLa0ME8cJjD6fLZFIhaRqV0am0EA+YHiBMepQQCKPNYX+oeHzMJJVJmZka/IUbS6hQEZIZkIO7ACje1UDZ8VZSZZo5lVi5D/liviU3mGAJFowIkFYr5xA8Yk0KQTsR2PtuO43FE4V2t0BxjOTSZX6H4REMemXMwRyMdRjk1xlbA9PrjANVW22Lr+EpquMLIPeKRHH/APVjgd/pWaJRplnRTx6nA3G1XtvY2HY4lzfVpFBRijzH43eKNmQVsgJQ+ruxN1Sgbg4XUmTcHEhznhbM7XBL/wDxt/cDEH/ZfMd4JfvG3/txZj8VZhSN420rSgx0ADzQQpvfJ798fI/EmYZgqLFqY6QKkFkmhxJ747wLiQnwtmBX/d5ff/VN/wC3BDK+GJz8Uegf/qFY/wDfIOOOpeJpPPkVTEYkdlRSmpaGxf1GyzVy17VgcOpOTdQqflBFf7mO7wHXkZQYT6z4QuCmzECmT4NOqXUVIJAMSMt9ucdZLwoYUheYpGrR15eYBHqaxuF3Va9Q1AWQAa5MOQ65OsusPKxIHmKvBjXsVUadhYBra8cOqxSaW2QMA83PpNEN77qdX98dlS0hlxb2xhbPPHDHAiQP5zAOwZVy4RKLEMGGkgEekBRvsrXj74idZoTlvJiEi6VUx6l0MWskmyCRZfazRuvUowK/7PARZxpZS2mSPSBRETClV5BQZWUNRVf0k8kbBs5lpVyrq4CvGPUFYEoS2oH0+/N/L2w7aaOUKlRXzqSQI0alqMit5zBo9QVeCCTRVmoG/sMFvD8ZEAeSVyJpWZowQfO0+nSzfFZci/lZPw3gdlch/FZdq1+YzqxRN9VGjIq1V1qB7WT2sAt0fw3PlNTPGwZgEQyUFGsnZSDRdk0AkfCPMPYYEnotw1kteSeDQQTKrGmRh5ZAItiVDA7fmG5GFjSiR9hiXKZRkeT8xmOmiFFqCBwygEA0bCldI33PGK65l42gkyjxlzM4uQhdY0nXJ6hpolSAOQoAHxHEHUMn/EfxPUWkZaKiw4B1NSLsotQK+I1teDGOiX1HM/UpdADMZyRVRw7ByWZuVa+LJvc18gK96wW8PeO5IZw7OboAstsmnuPLsBfrHX0POKHiDPyOI1lUBlUkGyWIb3JJ22sD/FhfgGkH53hzPJ5GodS8XRyq0yNk5HjViFd21lADwupac1wu9/PCnkfGMaLpbKiiSSRIxNncn1G/3bCrIbxWCkHYnHRjSEujQel9Uy+ZLetMvRACuXa9udSx6R7Ud/ngxF4eLC0lgce6zx/5uCPuMImQ8TzxAKPLZR2aNf7gAnBFPFEbf6zKKW91cgfsRgOCYynINf6OzKvC8kaiPzo1YEAepyQAfzCaO47YGeOcvpzbsFpWC/dgAG//AM/uPfBmb8UhmCY5IBHGAXtadxo3VgH0rfPP+WIvEHUl8mPMFgonC61C+hxTEsVojUG0E1zRHGKSdsCl0JDsRtex3rtf0xG8xqu3yx3mGsg+/wBsQMcBBZ8JvH1yMfBiOQ4Ipcy7+n98O3VerZmCRG8oqkiqURxq1KaOxPFlRQ7CsJnTYtQrnegPe8aNmfD07RpLHKwk0p5kd0rBAoBHbgAm+awuTWkOnSoX89n8wkMMYES6yElF+pHL1qc1tq1A3v3wyeH/ABHlJFzGTkXzY49PwqAjuta9NkGiUQKG30qSTuRj50nq8LlkHkPIpOpyV0PqJJGlhdg0BqIIrasBZsrGM0dSmNBqR0RFXV6TWgMDpY1VjegWG9313pj+fb0HOoeIYDGnkwuxZisSrICEtdLNZ1MhVd2DWOTYwEyPwskkrNcQVHVzpLqKUMeDvQBarFYL5vr4OXEWXDLDGWjNoGN2xILha9QIJBo7DnHeTlmmSImdo2gDkMPU5ZiGRW3+Cqrbb54o5ZLfghj6cvau2Bsv12eKEQlgNVGNHsFQdwTsabc6RWw3/lxQ6JmVErCSEykpwFViGVgD8bDY6jZwV/0c7y+Uq65C2qRo5SCzEEmwfTa73Y2F71gd0TKB1lzSPSRr6hILsuSCAEZdVMBQB3vjE0uiud3XZW8SkJKE8hsuwB1BgLIOkj4SR2NbnnBnwqMuIvOMbtNFGZARFIfXrpKN6W3KEUDtftsM63n/AONAmMkZ0nskiBuARTEgEXZo4YMpk3gy3kiMFyA/mW4Uot0QBHYPquwT8Ix1UxXLJCWk8bTsFVhGZK0hfVpB3FXzQbbBzrEkYjRFy/l2R6j5ZP8AMfhYsNh398U+idPBnZhLG9W50hiPWGBFKQQFsHtyMMHiXL64RmHnVyrrGqImk7++pjsFD0b5GOx0w5pNIDJNIkBcFV1Gr3ZiDxfCrtW255xa6JpKJmZFYrDSaipZCzamiBFjUiMCCByNO+2JM7kWMSKiKAwUK2Yf4VKm2VBpUGNR6qBNnv3sZGOcvKYpEeNj5Z1taFhas2gb8fC1Ctq4GFSGly3pDV0R42ys1xeepBlmcMPNkYsDTWQQFUGiew+ZwB6fG8z5jLnQvnR/katvNQnYWLIaOpEvijwNIsdnOksYWjlkij8k76WkBNgKp1aNNGxya9++LOS6jMscSJHGrZcsVGgFgBYIG++51bXexx2MUnaGTlaHOLoYyvTIVmQo0CqAyEMVdmq1o70W+WEfrHXYpRM4ASUIyiNpH/Me9A0qt2yrqNAAHuaJw2ZbxGs2WlyvmM7FXkMjtdKnqoVWoigBuBW5OEgeHDnVaSTLoo1nXJHIYVsDUS2pXUHc/CPfirwOCUEpXux+bh5YyV6r9ULuUjafLR7SN5blEUjUCrAsdIA1bHbv8R4rF7Mx56KG9mDOdUSx2UIqlmAUabWmF7EXuKOJuo53L6HEErh4gxZUYupRdKg+YNIJOrhdqB96wweACMxl6WERhaRn85/Mbe2tRSqjH9I3O++H1shfyImdn1uxN389v2B4G+wxQkNDGheOPCjF3zEdurbsP1LsBsByoAA24/rjPJGsbYCoEvkix8rHy8dkYcmdwqvckfa/8x++Oia74jGPoGAEvR54RzLI0gcruuoagw32JZtx2O224xb6l1N5o5NasnoDpHsFQN6vSNIPIvbbfDn4E6Jl58qXcAG7VIgJGjDEDUCA2ljtqVk2ABGE/qvVmZ62EXBEaqrkJSsy+ZRJY36auwfkSaG10V+tp+Yx5s3f/mF/54HrHi8IUkkSPLmR9VLTCnL9xRPPHfDz0b8HsxJRnZYF7i9b/sNh9zhRjN2XF3pXhfM5o/kQu49wPSP/AFGh/XG5dK/DjJZeiIvNcfql9W/yX4R+xwXz+djgTVK6xoONRAH2H/AY4XRnHhn8MmgYSTyLY4jj33/xMduNvT7nfBPxr1PycqQNnktF9wK9R/bb74i6x+JkakjLxmQ/zv6V+oUeo/esJ03VJc5JrmIYqKAApQD2AH/3wrZwH6z4UljlQhGUzeuJ+F0UKognerLdwK98E4fFU6KIc5GJkUXEWAJVowSDxZUb7jgE/FeNJkRl6dH51KY1Tc9rpQPuCBjNuv5dnzapGCzSaQu1AINyFNnawSx2O2ng7m9jrq0NMPh5ZoxqWEGfW3o1qGkiAKhvVvqU7FSOd7xR6B1E+SWXQEiBDRLGw0pZ3DE1YLNsa9X1OK/R8gyRzROWMECktqtQQu60wBNqzBQy/PttiDwbnlkmkhnQyqyHSBZNsfUx9zvV7YOqBdyo4TMZgfxLwsoJjZy17eWd3APbYAEjfetrxVz/AEo/weuBz5IGqUXtr10q6OdQW5LIA325ww9f6EYfzckRor8yMsA13ZKg0pGw9G3HBBwKymcE2TZYWspSjzSo9LCmRVoKpVrOs1djjHRdqkJj77fRF0aZJIhCql0fWxjNanAVmQnTvZYA+k2Ti5/2giFETFXFqQdSEUAOdiCTqtdqrALw1lMzNpigcCZGk0APoeHjUzNQoAgAeoneq334Pgi5ZF/jFOizI7jbXe9VITIKs6xYw1J9sDuOznpHVRHCmmEea7SMzkn8wEjSNthpAbtveDmS61DJDIk6tqO8SjcF1DVv2NM1GvbY4i6V4bifKSM+v0VFG6NS+Z/Nxbb7adtr3JxX8GNE0kHnweaW1kNrYKCQQq6AnqYVZ57VuCCLDi5dEs4klNuZZIFb1RId0bTSFT3YL3rsNjxghlPES5dXZYNUamwFsAha1M5qrJajVcjYDAaLq5EkQWR1DgOXH/igjYKCPQNh6rqm71iv1+BXjMgzJMbTM38MEKushO4IsqN6AN/pO22Fux3Gn0H/ABVF54DSv5S6tMscTBpFAX0ub+NWFUorffuKtdE6U04DtrRQoVSx0yHTsCx2A27AC7784r9FzWXqWXNOxCouhCx1yOAfSSvqZFCDckAAizsKli8QtDlVT06WI06yVYEDZjRvgg1Xz22w6Sr3AzkpVFdfsNuU6dEwMYc+eQQJCFbSukl+VNihRv3wi+Nuo5rMD+GEmpIbWQJY82QMb9NbCgKX3vEnTupSSMzqRErCnZQXZUJFmidx3I9rx7M5abp+cEgQTBlslT/rBVkg0dLX6hX2vVhXinUR858lSmV/Afhd5dZX0xsVGuhvW5Vb5UsFJ7Dg47zmaOSz0wgNCN9NfpYD4gfcXf02w3L4ojhjjkHp0mM6aI0hiCQBwas+ng4XvFXh51dswCHjmYuHU2PVv7d+2EkwVug1F18ZkXHa/wA4/Uvy+nz74DZ38PEnJaNvKNXVWpPf5j7YVDM0b2rFT7qSD/TB3p3jvMx1q0ygfzCm/wBpa/reAvkToEdQ8A5qKyEEgHeM2f25wBkjKmmBU+xFH+uNeyPjXLS1r1wn5jUv7rv+4wZ/h4cwp2jmX7MP+WGs6kYSFx0DjW8/+GmVl3TVEf8ACbX/AGW/4jGZ+M+mLkZhEJRK1W1KV0nagbJs79uMNZ1Vs2vwd0/MDLhTlhk2WMIGZF1bn1VV8AL8XxbWBVlF8VZbN9PiLD+HcmT0SiJHlbQBp17ELIBZBo2FbewL1TM+KoE+KfKr/wDU1n9lxnn4o+L0kigXLyo/lu0hZAVUMNITmr5Y4axaYi5DKRtB/EyO3mvIZWcKGRabdWAogu1VXa9sap0L8RI4suEnDs6elNIsuvaySACOL7ivnjJ81n45SpsLqDCRQ1hpCD7VS3RoDSD34ojkpdaqedv8sTlaKJJ6HHqn4l5mTaJVgB7j1P8A7RFD7LhSzbs7FnZmY/qYkk/c74splGrVR03V0av2vi8Eem+GZ8wfyoyw7twg/wDUdv2xK2xqSFxoMMHgfpDS5gDSSoILGthXvhyyngPLZZPMzsq1820R/T+ZvtX0OA/iPxkHX+E6YCqV6pFGnbuEHKr7vsTwPfDVXYO9Is+NeuJPJHlYjq0PrlK7i14SxzR5rjYc3Slm+urG88KArM6LHEdBNE35lGiQQKG21g3gp0rpghdIwpZ23b0mgvayFNaiNIX6saAJwShfLwyMq5eRMw416HUvHqN02nWTpA1Xxq2u6ste7GqliCIsrLFGmXjkKGRVEaBFcFRbMx1ICVNMRfJPerxDDPqbQMxrpQCihko/ME/FQqh2rEnRunpmpHzQ6iwdGADxRvqDuG3fUlCwCBVAAEYG+MfBc2UH8a8sb24twxLubotuKu+RffbYYVpvVlYTilTSZU6nnzEwJ1UrAgr8WxBo2CGG3BGKHVOtTTZn+IVtSFhuBYWyPS67bDjf4vcnFCXq0jNcY1tew06xfbsRXyIxTmjlhlJIaNzuQeRr3H1BBv74pxJpUR5MX0PWZ6XLEyTSAaHUxkLIA6uDYavY3sCCdP0GPnU8nlIswCfPGmGpCoXUH7FhJ/MCy7/LAzJdSbygdbRF0Ab0+lrJ4HBHwkMOCeOcQy5mCESiR5ZS5ovGUogDf40a7BFMCtcHesFuzPXJLlSbqK/byHOleLk1q82YeT3C0kdCwg0aeVs9xhYfxFRaFSgiQERORvQJZSf5iLNWOT7E468IdCTMtMLVUA2aUCq7AEcSk0P64Ev0CQyrGR5dkA+Za6RwSwI4A3sbYbrwWkm6pk2RzrTTqqJpU8KPUQK7XyWbgcamw09XyK+eYzGZFD6RJHqZROqqz7gHzAooEna9VUMLnh7oc7zFYjSmx5i8DTuCu4POnce+HVevskccARTHHpDlCBGEABKElgSQSxJUbk87YKipIEZOMrYrZ5vKfb82d5Dp2BWNn7aRYLey8CvfYaR03obJ0aJZEK5iZmVjLs3mSyGr1dwKbALxPN0/LCE5eNl81SzELROlqBB5rUGN99qxJD4189ckkhb8uV5GJ4IU/l0RvYPN+3O9YlyQuFploO59Gi9O6PBl3y8UaKthy23xUO/J3JHywoeJMs2UkETqPIZSIiQCFQ2CjemwV1EBhwpX2w9dKzsbVNWxHx1Vi9hdcX/XGe+JYZ5c4dWY8yIs5CMjK8dmtO4CkAUKB+fNYy8UZdjTlFPFgrJweWWy2YTXBIPyJjVG99Gpdgb3Vr5FDsBLlvEhyerLTL5uXeyvuAeQL2JHdTR7jnE8GcXLh0AkkiOoNFIqhSRsbBJKsDsa57jFeCT+IRoj5KxM1iJ3bX20sGYkMBvVbgbAi8ammlskmmBup9ILfmQfmxfzLuR8mXkEfTAtI8Mk3h7M5NvMgLkjty2n7gCQfIi/rjoeLsvOdOayyhhy0Vqw97RqI+l/bCUDyL8YxLHIynUpKn3U0f3GGKLw3l5//wALmVZv/DfZvp2P9Dgfn/Dc8V642odxuP3H+eE2FIu5H8QM1CNysoH/AIi2f9oEH97wuDq+7FrdmYlqUE6uSSW5vbjE38Azo5HC1ZsfqNKALtiT7YH5npjQMVlOl+6mwb+fzoi9/wBsUjT8gkmEplrvWB+ej1RMPr/1/fBo5dmZkK6QgLO7ECNNJ0nU9lQQ1rXNigNxYc5yORpUhkQkWE1fl+ZYItS+wIJHpYgkcb7YZJnNoVxGRRZSO++1g/1o++H7ouSmy00CPAsoYgppJdCt7XXNWCDupre98QeIvCk5XI6IpJGOVVSAp9JRm2P8uxXk1zhxPSJzkIY2RLhg0mEC2BsmQWp9QcAEiyPUwoEAhpJNAimDW6yi5hWkmHlRKsZyqlmDAEX6VBQqf9YXvnbnDPn/AMSpJW8nIQAGidcpUUo7hSwRR/5j9sI0PSs4BrVBlk9VM2mFRrFMA0hFrR435OGKbruTghCQSShwVb/u66V1Dfd20lxZ35BArEo6GpMpnw3PmH87OSyF+dI9Tj5ey/RQcG0yMOUjuQjLqdwD6pn+YTck/NtvpxiPpPiV85GY4pYsnmqLNa+mTuSrknQeSRpJF7GuM9620qTyrmGLSqxD+otZFfq5baiCexwasdSrS0M2b8Vg2mVTyxy0r08xI2u9wu3tZ+eJoMlLFlc5PraKaEIQXovIWokercrpYHaiSe1YUTCGha2IbYqoF6t6rbhfiJP+FR3wzdLyyyRNPMuXzDo0KyfxAd5tDusWpWDityxsi7rFsKjkzPLkedJjx4F/D+PKzPmoM1KyyA3EAoXfenFm6s0Nqxe8bdH05OcKQIXU64yPSh/nT+Ug7lRzRrfmpD1XMwvnTDLBKsEjs2WIAcIFVrVl5JF3qF2KvBrriPnumnyKBzEI0knYeYO/egCcSaa2UjJSdGRfh5mJU6l+cI1AhNNY0FbFMlEByTVb3ziLx14ckzHVJVy8TybRsQovtTXfwn5H2xT8DZXMxZxsuVDLEzAhgSqup/SRuuqt65HbG6dNmViPSI51A1BgNYBFWDXqUgD1C+KOC50w4+0x/wDELpgykbQpqCwCIqWrUburrufVdYLeGfAcWcM2iZk0MtqY1K+pLoi751bA8BeMTfi54YeVvPEcsjlKOkgAVVWCaYUTwL23O+LH4Z5qbKrIZoZNUgh0ityVVhe+1fO/liSaS0O021rwZlm+rSpcAdgkRKgKdO4O+w4P74bvwz6jFPmXjzjMzNCYYbDH4iCbYfDxydud9sZ/nWKO6upV0JEgq6a6O/1vGxeEfAGWzHTcvMqmPMPHbS+oXqLbVqAIra/vjVPk9pCMfcJf4eZayRJXlrIqNdbxiSN5Bfeyi/1HfC34hyxGakFEv5zoEB5bWRQA43xqPTfBBy2ZymVYhlLNMXAq1QltxZ/VpXnuMZ54Sy38Z12MmmD5ppCeAQrNJf3rjEoS7Gkhi/EnKvmM9HCBciQRx6eTqALUa5O9UPY4Hdd6UuXyUYeUB6IAXd2Ja9h2HzJ7e+GH8W8r5fU0WP8AK/iolDuNidUmhqPbai1VYFd8X/xf6SVnyXk+grrpgdOjy19LX2C7G/lgN/aikZJZNd0XOt9OzB6RGiBK8um9XNhQDewDLZP77YjXrPTJIpwU8qRo2VFWF1X0g6W1Ko1HUA1nYbe14rZvxH01oJi0hlkMbeVCTO1MAdNsw3YmiTYX++I/EcnTYchHo0tmNMK25kGqwC1hrG4DcjlsWUWo0vBhzUpP+f8AoW8rmpsw4stJM5tqA3LLqsjayKYWKPfA7qbstA2Ctlfmt+ofY70d9zti5nonglUprUgq0bA0w9Wwvsy6tJv5e5xX65mZBHE0xEhkYssvDUbVlcbb7g7bbdiCAW7jTLQ7JeleNp4hpJ1p/I41r+x3H/pIwcl6xks6umVTAdvUtutjueJFq+1jCBCpJIvehXtzRs9u1bHDF4dyIVzmZtPk5chjdESSH4IhzbNyVPYb8jEcWtl7QTzPgoMmvLyqQDZYtcYUctqO60LPP2xPN4hzGWCmCaSfLmwGdDINS/EL0BgKII2qjVmsAup+JJc4fzDSciNdkB2s0NrNCz/lWLWT8UTx2A2oCgdSK3Ye41cfPAckwYns31VZjI7rHclM4RjHQTbQAysCW3b778YX/GisuZKkFT8RWwSNe4BKEjjbBb+IgZrdGQk2Sj1uf8Mgb/eGCkfRulyKpd5FYCiWRt/p5TkV9d8LFJOwu+jvqHhzLyADN9XjkUbiLLxehW7kKi6brbVQOKsHSOjwHUDmZ2HGqMBPodRFj7YXiB3ZvuaH+WIpClEirG4N3xh7bBSRoMv4hxBSI8u7MSDcjgLsKHpS+wH6hwMC8z+IGdktVk8pa3EQCc/4t3J++FhZNrxP0+Euz+oIA0a3pLH18UAK2o8n6YCTehmSyIznU7lmPJPqb7sxJxDS6ttyOTdn29/rgu3h4CLW7arFr+YBtqrdQvp230lrwHzWYQyMY9OkBQNPGw3/AL/0w8uPGNsCeytJmSHsEgrRUj+a9v2Av64NeLZf4oRZ5R/rfy5xzpmQb/Z13H0wCjQEkn1eo+mqGwAFkbkc+nbDD4c0yGTKMPTOh4G0ci7xudthdr9DWHUaiTbtkXhXNtHmQ6KHJtVF1RAIDE9gp9VdzXfFvIdYiMhyrKsZMiIZ7I1sJkPbhaDUSTuBVYD9ZzxyMRhW/wCIcfmvxoBJJRf8QNi+1nuRQXI55N2mPmAqUIItrIJBBb4aJI1bkYZSdEZwTdmhdD/C7MZuOWUTIs0c80bo2pTqB3OtbPqs8r3HONC8HeIlgyphnYIcqGjbi/Q7J22bgCxV3wMYblvxAzWXcyQytFqb1IrswJCgAsJNQOwAs7/0xcy/Up88JW82hqeaQH0gtRJoC9zZAHHOBjehovdmieEuvF87Ozmw7llOgcG9HAsHTp+une8PfV0E0NxFTmFQvDTBXvtW96TwRxvjK8vlMyXVIQyHMQjQ3wgkWoN7bUVPzFYEddfMQtaZgI0QCllq3sH4OWLVZr9IIJqxc58Sj9vyary29UaF0bx5GWVZgwMvKGM6Udbu2uirUw1aQAVN++Ht8su1AC9tq/4Yyvo+WjhQ5iN0aaYH0IPREtAKosm1VQABybN4fvD3VdeVQ8sgKn39Ow/pRxGaQt+UZHnukI+S67mVFsM2FX5Kkuo/vq/pjU/w6IHSslp3/JXft3J+93hT6X4Unhy+ayunzIc0ZGMtHVbD02Dtsa+pwxeE4Tk8nFlWN+WvJ5skk7dhZ2HbHPkVUdg7GTNqfLYCg1EKTvXH79sYq/gFcjIHZl0rIDH6tMlk7DUCBfHBrY+5xqw6nrI3sGxv/fGU/i/17/vGXgH6T5jg7Czst0fYMfuMLD3OkPWKtkecl87OK2alkcJIFEklr5VEyAehCGU0VsLV9+Dgx4p8VNmswqfmlAruUVdFgEaCob/WGtTFQRwKO2OMlnE0LDIoVLFtuQQN6cX6t69XIF4CfiH1cwZ+OVUhBVQV8o2rMLFnatia27bc4pHbQja2xl8Q+AMtDkpczLmWedog6WVjsmtPp3dueCx+mEvqGdSaLL+YPW/EAV10oStMrSEglqeiGIFfKgI6fIZZcu00qJGx9TsVZlCkkqFayQQKFgrvjvxlmWllaWOzEx2lCBEdu9UoAOw2Fb2e+L5eDM40wrBChzJy4l1RgvJGSTqRjpc3r2agh2trN83j3i1pFj0zJpdLGpV0q18WP0vtVEGwQAaAXCflZjq12QQQRXuODfbjDp4XzcubfyZXDIVe3kJPFlQ1k+n9Ow2H0xNumW9OSV1oDdB6a+YzBRCq0jM7uLREBGpmNgihxVkmhW+CHXusoWSNF05aO/L3DaiT6pJKPpdj2IFAAcYu5zI/w+W/h4mQs1GcklTIwogKf5F3pSKJ3O+ALAqdLgoT2YVf0PB+xOKwa+RJWtMg6fxt8/74J5TJyMhkAUqXcCzR9GmzdVW4HOBPTzS3xyf6nDF0zouZdIVilj9ahgDqU3KSSpZdQ223IHO+JKKbZRyqKooZ2N4zUiMt+4se/axxR++KRYH4f6GsHOqZnNRlRPEKssSoWRGGyG9BOw01wDgKk+os9Aa2LUOAL2A+VYEopdHQk29hvKJloJEdmQKSGBYX6HF0ALJ0n77Yr9V6nlmIYTajVEKlmgSFoFhytE3iHwvlQ8dDLq5RykklDht0sm6qjvtfGGPxPBrQFjlIhSnSHAYEDTRA4JBBIqjpHfGzvYE9NCNlJvTW+xI39u39KxJBEzGQhtIBQnaz3Fgk0P2POIXIEjBWDggHUtkX37fTF/peSlYllRWV1ABYkAMpsH0+o9+CL232xnXtkdYRXpCtlwxRncqSCxdtw6j0ghFGx4USHftYoLOAjuvBAG3fawcFZf5JsxtZURx+i7Psu5BJB3Pc374a4/A4k6bJPCuoMGpFADfllgdRJv8AQKq/ivDydqkTlyJbFPIdD9AbMOIE1Ene2bVx/wCXbstk32xZbrKU0WWBijBPqoB2vk96Hz3b6Yk6blo55wJGUVIsatIAy6HQ6b7D1LV+xOCHXPDKxMVWP89K9F+k6uKII1KfqK+2G4nFNPk6ITlJ6i9gvxHk2zUImQIxjUmYlgrUoFckWe1DfjCx0wQliJgBGOaoMW3qtsMPSulTl3imhcJKp1kigpApWF7Frqv+WAh6M6CQOh1xvoJAu2sVVe49Q9xvhuXGKcV8lePKVSfwRHw/rU6JNQFVYr3w2fhN09o2zrMNLxQ2pJIpqcg/P4f2wu5grHCrRMTZXWNV+9f539R7YbPD3iwxyTAICJYWBJG40o+nv7nf5cYyOTouorIJZD8YFMaHMxNK6ltI4X1AcSWWFDaiL+dcIGf600rKiAhF1CJPiZdbaiLG7G6Go2SFW+Md5TLa8lQqzmEUHbb8pyTXNbr8tsaZ4B8GZSOnXU8h/WxF/YVsMaeKOVvojyzxoC+GcrLCnlzRuGI1KoGp2B7ADcte1fTGl9OmOXy6GZTFI8a61HK8KAdOxIv973wQ8hImD7BtwG717DvvXbCX4x6r+ZpBPqYA/veMf1MfTevJp+mXq9hzPdcWEEhvTqvfYkAAe/8AbC91jxOEhaQfU/T98J/jrqch8qOO9T2ftdfbEskZbp7O4YtpsAcFRYJ/ptjO4vTZpVJtLwMXQOv+Yo0/qN3tQ2+v0xnvid1n6rI8jFohItsNvSAAKB7Ajt88WcixkyAUOEdjpX3IXSxBI7kE/wCyB3wA8QQNGwDk+Y3qNivSwtf3BvF+ODi9keRqULQ+SZ2LXpWQNfwni+9e1/TthQ651UpJqQlZFYFXGxFex5B/4nDF4s8NMseWghrWVkmcswVQFEa2WYgV/nih4H6HlM3FK2cLAruH8wKAO/Y2fsb7YeEF2SnK9JFXonWLBUw60C/mWNV2N+3O/wBcVeoSzL0+NHZjF5jGNCBUYJYkaudRO+n2N1uMEem+ITlA0UO3mtpuRb2Job1zXPt2xVyGU86E+fMqBnZ1UjfspIN7XQvbsCcddNtj45JJdgDLR+Y6qnp1FVUM21nbk8C/2w9ZGGPpciRTfmzSBmYo1xp8Soooeo6wCx2G1e93un9Ey/8ACLG6aJVIcMCCt3YVthtxbcGsdZrwpGYhKsTyZiBPzImYkOLLGaP+amLEoDwLrY31phcqVFTxNml0hYwQAN2b4iavt8/bbFHw1m5s1IuWMaza6B2AIG1s3Ygc++C3R+lLna5Kn4AQRr07M2qq8te55/pY6Dq7dPzUroitSNGt+kknmgLbY1vttW4u8coujLOdy72SdY8EtDLJGSsKFQY/UGB7MBbWDd+m7Fj3xfbOTRlR/DjYAgwyX8IoemcHfbgMPkcUPFXiGPMxkvNJK+hhEykhdTAalEZHpHIJ52HO2J/Dk2XiybNKWchfSI3F6mZt6bsAoFV3PvhVNwVlVDNV5KPWvEezbuDo0gOhRgRsOXYHck+k1zsMAwaAHywe6Jnc1mw4SDzvLP5gooFQ8EtZFn1ciqGFvK9Yy4LmaNiS1qFFqF+XqH/VYo259gftCvh3w2zsVZ9QddRQkgbbgmmokC9t8T9VaDLyLFHAs0jKCPLrZmulNrq1DYkccYavC00WSD5jMSsqqCI40FSSsQfSD+oV3297GEzI5yphIi0upvLUnU9m9JutyLG5G5xbjTmpfgzufVIjz/X5EYxtEqEiipJsWPbYcEYrZBsxMBDlwWC2dINXVkj5nYmu+Oc708yyay9Ow1+qzYOw/tttiZ835MSqtq6tZZeQ/vY9tq+mNXHxqULarRKc3GVLZe6eInXTNSPVatIemuwUIrSdqv1dx3sFuifiA2SgMevWpd0dGUmNgQRrRh6lJo2N+xrfYHn+vypFIkq0ZF31KFbSzK+w/wD3AfVzRPvioOszZjLDK6lVFJkFUNRvhvTZNnazX9MZXBRS+SjubutDL1LoKZfLiaUSBjKhDKwZDGQrAUNlZlLVq3JU7VjvP5bMLD5h1MnloVa70RsSVo80DYrtZwM6n1nNrBFFPD5UMrJMLStYQaSfcrWk6foeCMWZ+pa8ssLbiHzIwbu4zTKD/iB1AE8isJSoKu1RLF1F9LWzEldjZ2ob/uNsF+o+IXzeWSHKhlcMlUbZpFAtioUBkIJ9FHfetsUen9EWFdObSTKwyFXjLi5XCqdSAb0tsuxPtYO9cR+ITCXXKXEh4P6qA/YEmyT9tqGJXT2aUrF/P9PiicqfSBsyi/iHJ33G+9bDEHQgzSAiyRvxq9K/LvY2r54rdTjL5kgt8RBsnuRzv88OH4YdEbMefpcIyolMexLHj2O2xHBrFJu0qQsVvYD6J06Xy2g8lBIzq6M7aaHw3uaAN8nsOOMap0vLHLllNCgCKBAoizV9rsA/LAtOnNHnGmLtmlrZtkJK0bNL+k8j2/fFjq3USurfcnn687ffjB+nnuQfqOPSoKZrqZOhmN+ofSiCK/thN8aTkuHFaSSfnzX25wUj6h5kEZFm6A+o2OB3jzK6YQVB+MAk+xIP07Yl9VJOcUiv0sXCLoo9WkEhhArX5IW++7KB+/tgz1SLyss9EaYIv6qtD9zX74CdKKyZmOQFtKoBuP1ob2+Qq/vht6l0kZjITxhysj3dLfoB1f1r3xmn9yRq6VmRZrrbSQxRUqrEulK25olifcnv8sOq5KEwI2cjSUFY18zX5TflkrsxU9mF+408YzL+IKGiNxt9xg31LqMk2VhZm9IZ1VAb+BUJP1YsT9bxrmm6oycckryQ5fiRnenZmOJ48wmqGNqRdbs7GiqklQukUbPNnGezeblpCksZR9jTCjvuD9CK34xe6p0IQz5dHbUHWByfdZACR9jYwT/FfOB89oH/AMtQp/qQPoFKj7Y6LWkJJeehf/0gOTzifJdRV2/NBKigN9wt71gK+JEBF+9/2xZJJksmazls0sqhkOpT7f2+R+WBfV+rEnyhMFcACEH3ZgGo16BtZN9tuMJfS+uyQOCh2PxA8H/r3x8zHX5FzDSxsUNV9u4+++M/pUyjnrXY9P1o5ePyoS7xv+RGEJOpI/jYD3kkc7jkV74WY2nnuZlmkihUK5C2t7Xq22/Tz2A3xHB4kRpBJLGEk2YPGqrTKKHpUKKY8nncnfD74TgTLtE2Xz+UXzUqVZYnY241HVRCtpNqDYFV3w20RkndoVOgrLPKJIYFY+aFVW2ospIDMK2pWoCuKHz6OU8jzi5QTPIwdShuNbD6xqFVYK8dx74Yej5PMjNZhdEarOPMkYBooVRWBE58z1Ippqui3qrgnCj4l6jonL5eVmFEGRVKBySdWzMTo4q6v2GEcZN/g28M4Rim+76Isn16SDzv4bVrlBRpSx+AjfbizZtjxe2AkGUBHwOT3r/7YmllTyI1VSJPW0jH9WojQo+QALfMsfbDf0zwNnDBG0cTSalskELV8KdR3od/t2w94gaXI7BnV5vLlXU7vpDD1ncKePsRf7HAgO8MkbsGC+l0JFAgHkX9MPHUfAGczsCOujSgPqu9h8VlQb9+/wBMEB+EijKR5ifMSGONCcwi02jTdlCD2pbUgkb99saIz8mFxxtMU/BGYRpSZmFKAD/NoGwr/jiz43y8bSqcujkNseb9xvixkOiZMSSSZdi0YCqhkNk2Lc1VbbLR/mw59VnjzMGYUIvlm9I+Q4I9q7fTEcnndmqlLhSoC5bwVk86WECSIHAuSVizrXxHfuSDsd8efwc3TJBGJGTL5geXJmtGoohNlCBwWOkagaG+3GGHJ+V08rFC3mRMkcmxtgStNvvybb5WMSZ7rB6hCUjNBxQViRVHcFQa1A7EH9sNqSJKGhf67nMhLDFCc7MmVyxKrH5euZ2HBT0+lKJUajsF4AxSlyf+j54HMeiIoJVjLmRlY3TOTSGQ7bIABxuReIvHXQEy+bpNBSRyqxobZPQtgj237HjEadVn/ioDJ5b6VEaCXYURS3WwK9j374k3k6NEOPCpnPifxa+c8oMPSlkb9zQP9gNvbARurRwklk8w0QBZUBiNixHYc0Mc5fNBZAjArR0nbgDnbEsWRSSVY42sycb1Vc39Re22GcIwaTA5OdyQE855GLVbKCaA7Czh0/CmeRZWABaNwFkK1qsG1oE1XJN/LAzIdMDTSxqWAFDUQNQ2BPpBr7WRR3740/wv4eghWNERjHfxsoA1H5r3J73vxtWJ8s6VIPFDdsMdW6dpijZFOkru4Hp3FfCAKNc4Ts/0lpJGJLlBe10NhyNrGwusaVmI/MSmvbuDVV3rcffATqOWklzDBQhcqdOobbCh2NtRxB7lafZeL1TEnpEOuRVSwkQ2silUHk9r+e+IPxAJbKSnfYow+uoD/PEvTPDmZZwzI8UUbDW2wJoi1G53Pcnj2wd650tMzqUKVjJWgDv6SP6nEX7ZKTLL3KkZ/wCDmlJREJQhG3Hz+LD7lIfWEA20i9+ff+tnFDonSlEjlQQV1hrrTudqreqG94PZLKhBqJ2VTdbbf8vbAm82dFYqmYN4ngAzkyqOJCAB78H+t4Y/EPhn+H6ZDY9fmEufbWCK+xVRgNBnon6gZpW0xmVpLq+5IGw7msaB4xXz4Vy+VGsSHUznYKtBhz89yas12vG2UqxRjjG8mK/jjMaxk5u7ZWO++6V/axix1J4ZZHeSFWZjqLWbsi8VvEkYOVy8YBZogVK0SaO1mh7ixvgmelGcsU2B34/pgRWdUUtxtNAvLZLLlwFy1k+5JA/vX1OIB1I3vBH9Co/4Yael9J0MS0ywgKSSeSO4Fbm/bA2LIK5lc3INJJPGgmtJ2FbcV88W9OnsEpvwhXz6xvv5eg+68ftgZJkABYdT8jz+2HSPwvNJC8yrqRDpIU291dhf1AbWBvv3wt57IrpDBlazW3/W30wetEH7ttFTJZlo5RJGvwb7b7fcHavcfXDZ0N4WimzUhMSqpCwwihJIaBb1WEW2Fhed6oXhTi5+1Cvnhm65lIlysTMNMhtVK0LANWw4N1zzic5U0h+OKptnPRvHjxJPHKPMTMx6WLAOQVH5bANyE+FRdC7rYDHHgXJHN52CAlBqs+pdQYKLKkcGwDzWFh4QL4+RBP74tdLEbO7O5QIjMCDRLfpA37nF3ozd6Nn8Y+HOnJFIJYoElj2/LZkKLXpLLq9uF3vt3OEPonimZYvQ+kaiKBAqvr8iMLWajd8v5hkZ118sSSaUC9/bge2BaBv0/wB8K4prZSHI+N6NUh6nKIyolkCnsHNcD2OCPiXMIei5N1anhYal30ONRU6lrS5sKw1ex3x7HsTTK1YrZ3quhIYiNRUE77A6mJA27Ak/sMF+nZi8szMvvp37fMdxfvj2PYWO1Y8kk6RW8AOkzTpKb0yAhjZIUD0gEGwBR4rk84veJelmEjM5RtNEeYtUL4DAcfIjvj2PY0V7SAO8LxyszZt11a9euQkX5h1A0LvY8UPbC/4hm1XXeq+nP+ePuPYzQ/8ARs08kn6Zb/D7qWTSR5c7A0+mvKWwVvvqU7Mfhok0N9sA/wDSQjnkeOJUBLFVssFDEkAX7DbcY9j2NXfZj6Soa/AIkmmLIpej6ySFBD9jTKaralxtLdPeEqzlQCRSRikDAG/az3ut/lj5j2M3Ku/6F+OT0joPdjtX3xTmy/5gcsTp/SeDQPcb49j2MnWzUkceRbMaAuj6dufl9sQ5+QALY7/bsL2+gx7HsRkykVtFHo8PrlobFh/mcWpun+bFJGpILK633AYEXd9uar749j2KwBLsyfong6TKZsLKqSEml4Iog02/vVfKsaVl8mGXet67du/7bbY9j2G5nbV/AvGlGLr5AHivpIhCSCMPl3cq76qdG2IFXuDzYv51gNIJCpWOQFUHO42+454x7HsaeOKxRFzlk9lKYNVPv9MR9QyLxqpawr+objiu9fXHzHsVTBMYOjzSx5ZQgDijJVgHfvdXYobjEkHhaDqEJcjyZDZtACdjVmwL3DbbcnHsewsm7C0sTOvEXQJclJpkAon0sCCGHINXY+hGA2czzuFDMzBdlBN0Dvt7Y+49iqVmST8EGrt2/wCOCEGbWOJlF62PsNOn783v7VQ99vY9jmCIRk26cPn/AO//AJYW/MOPuPYIGf/Z"/>
          <p:cNvSpPr>
            <a:spLocks noChangeAspect="1" noChangeArrowheads="1"/>
          </p:cNvSpPr>
          <p:nvPr/>
        </p:nvSpPr>
        <p:spPr bwMode="auto">
          <a:xfrm>
            <a:off x="215900" y="-569913"/>
            <a:ext cx="1876425" cy="14763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6092" name="Picture 12" descr="ny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2656878"/>
            <a:ext cx="3214886" cy="2536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43659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Trading volatility - 2007</a:t>
            </a:r>
            <a:endParaRPr lang="en-GB"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206163"/>
            <a:ext cx="6480720" cy="4015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11560" y="5445224"/>
            <a:ext cx="8208912" cy="1200329"/>
          </a:xfrm>
          <a:prstGeom prst="rect">
            <a:avLst/>
          </a:prstGeom>
          <a:noFill/>
        </p:spPr>
        <p:txBody>
          <a:bodyPr wrap="square" rtlCol="0">
            <a:spAutoFit/>
          </a:bodyPr>
          <a:lstStyle/>
          <a:p>
            <a:r>
              <a:rPr lang="en-GB" dirty="0"/>
              <a:t>This astonishing GIF comes from </a:t>
            </a:r>
            <a:r>
              <a:rPr lang="en-GB" dirty="0" err="1"/>
              <a:t>Nanex</a:t>
            </a:r>
            <a:r>
              <a:rPr lang="en-GB" dirty="0"/>
              <a:t>, and shows the amount of high-frequency trading in the stock market from January 2007 to January 2012. (Which means that the </a:t>
            </a:r>
            <a:r>
              <a:rPr lang="en-GB" dirty="0" err="1"/>
              <a:t>Knightmare</a:t>
            </a:r>
            <a:r>
              <a:rPr lang="en-GB" dirty="0"/>
              <a:t> craziness of last week is not included.)</a:t>
            </a:r>
          </a:p>
          <a:p>
            <a:endParaRPr lang="en-GB" dirty="0"/>
          </a:p>
        </p:txBody>
      </p:sp>
    </p:spTree>
    <p:extLst>
      <p:ext uri="{BB962C8B-B14F-4D97-AF65-F5344CB8AC3E}">
        <p14:creationId xmlns:p14="http://schemas.microsoft.com/office/powerpoint/2010/main" val="30367677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Trading volatility - 2009</a:t>
            </a:r>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663" y="1271588"/>
            <a:ext cx="6924675" cy="431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43137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Trading volatility 2011</a:t>
            </a:r>
            <a:endParaRPr lang="en-GB"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208" y="1340768"/>
            <a:ext cx="8279240" cy="5132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33435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Trading volatility - 2012</a:t>
            </a:r>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484784"/>
            <a:ext cx="8292308" cy="5171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43137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high-frequency trading in the stock market from January 2007 to January 2012</a:t>
            </a:r>
          </a:p>
        </p:txBody>
      </p:sp>
      <p:pic>
        <p:nvPicPr>
          <p:cNvPr id="6146" name="Picture 2" descr="http://i.imgur.com/DxW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3" y="1700807"/>
            <a:ext cx="7880077" cy="4824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78735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mtClean="0"/>
              <a:t>Flash Crash – May 6</a:t>
            </a:r>
            <a:r>
              <a:rPr lang="en-GB" baseline="30000" smtClean="0"/>
              <a:t>th.</a:t>
            </a:r>
            <a:r>
              <a:rPr lang="en-GB" smtClean="0"/>
              <a:t> </a:t>
            </a:r>
          </a:p>
        </p:txBody>
      </p:sp>
      <p:sp>
        <p:nvSpPr>
          <p:cNvPr id="5123" name="Rectangle 3"/>
          <p:cNvSpPr>
            <a:spLocks noGrp="1" noChangeArrowheads="1"/>
          </p:cNvSpPr>
          <p:nvPr>
            <p:ph type="body" idx="1"/>
          </p:nvPr>
        </p:nvSpPr>
        <p:spPr>
          <a:xfrm>
            <a:off x="330200" y="1412875"/>
            <a:ext cx="5321300" cy="3024188"/>
          </a:xfrm>
        </p:spPr>
        <p:txBody>
          <a:bodyPr/>
          <a:lstStyle/>
          <a:p>
            <a:pPr>
              <a:lnSpc>
                <a:spcPct val="80000"/>
              </a:lnSpc>
              <a:buFont typeface="Wingdings" pitchFamily="2" charset="2"/>
              <a:buChar char="§"/>
            </a:pPr>
            <a:r>
              <a:rPr lang="en-US" sz="2000" smtClean="0">
                <a:solidFill>
                  <a:srgbClr val="FF3300"/>
                </a:solidFill>
              </a:rPr>
              <a:t>$600 billion in market value of US corporate stocks disappeared</a:t>
            </a:r>
          </a:p>
          <a:p>
            <a:pPr>
              <a:lnSpc>
                <a:spcPct val="80000"/>
              </a:lnSpc>
              <a:buFont typeface="Wingdings" pitchFamily="2" charset="2"/>
              <a:buChar char="§"/>
            </a:pPr>
            <a:endParaRPr lang="en-US" sz="2000" smtClean="0">
              <a:solidFill>
                <a:srgbClr val="FF3300"/>
              </a:solidFill>
            </a:endParaRPr>
          </a:p>
          <a:p>
            <a:pPr>
              <a:lnSpc>
                <a:spcPct val="80000"/>
              </a:lnSpc>
              <a:buFont typeface="Wingdings" pitchFamily="2" charset="2"/>
              <a:buChar char="§"/>
            </a:pPr>
            <a:r>
              <a:rPr lang="en-GB" sz="2000" smtClean="0"/>
              <a:t>Causes</a:t>
            </a:r>
          </a:p>
          <a:p>
            <a:pPr lvl="1">
              <a:lnSpc>
                <a:spcPct val="80000"/>
              </a:lnSpc>
              <a:buFont typeface="Wingdings" pitchFamily="2" charset="2"/>
              <a:buChar char="§"/>
            </a:pPr>
            <a:r>
              <a:rPr lang="en-US" sz="1800" smtClean="0"/>
              <a:t>Fat Finger </a:t>
            </a:r>
          </a:p>
          <a:p>
            <a:pPr lvl="1">
              <a:lnSpc>
                <a:spcPct val="80000"/>
              </a:lnSpc>
              <a:buFont typeface="Wingdings" pitchFamily="2" charset="2"/>
              <a:buChar char="§"/>
            </a:pPr>
            <a:r>
              <a:rPr lang="en-US" sz="1800" smtClean="0"/>
              <a:t>Stop-loss Triggering</a:t>
            </a:r>
          </a:p>
          <a:p>
            <a:pPr lvl="1">
              <a:lnSpc>
                <a:spcPct val="80000"/>
              </a:lnSpc>
              <a:buFont typeface="Wingdings" pitchFamily="2" charset="2"/>
              <a:buChar char="§"/>
            </a:pPr>
            <a:r>
              <a:rPr lang="en-US" sz="1800" smtClean="0"/>
              <a:t>Inconsistent Trade Halting Rules</a:t>
            </a:r>
          </a:p>
          <a:p>
            <a:pPr lvl="1">
              <a:lnSpc>
                <a:spcPct val="80000"/>
              </a:lnSpc>
              <a:buFont typeface="Wingdings" pitchFamily="2" charset="2"/>
              <a:buChar char="§"/>
            </a:pPr>
            <a:r>
              <a:rPr lang="en-US" sz="1800" smtClean="0"/>
              <a:t>Stub Quotes - </a:t>
            </a:r>
            <a:r>
              <a:rPr lang="en-US" sz="1400" smtClean="0"/>
              <a:t>ultra-low bids</a:t>
            </a:r>
            <a:r>
              <a:rPr lang="en-US" sz="1800" smtClean="0"/>
              <a:t> </a:t>
            </a:r>
          </a:p>
          <a:p>
            <a:pPr lvl="1">
              <a:lnSpc>
                <a:spcPct val="80000"/>
              </a:lnSpc>
              <a:buFont typeface="Wingdings" pitchFamily="2" charset="2"/>
              <a:buChar char="§"/>
            </a:pPr>
            <a:r>
              <a:rPr lang="en-US" sz="1800" smtClean="0"/>
              <a:t>NYSE Delay</a:t>
            </a:r>
          </a:p>
          <a:p>
            <a:pPr lvl="1">
              <a:lnSpc>
                <a:spcPct val="80000"/>
              </a:lnSpc>
              <a:buFont typeface="Wingdings" pitchFamily="2" charset="2"/>
              <a:buChar char="§"/>
            </a:pPr>
            <a:r>
              <a:rPr lang="en-US" sz="1800" smtClean="0"/>
              <a:t>Quote Stuffing - </a:t>
            </a:r>
            <a:r>
              <a:rPr lang="en-GB" sz="1400" smtClean="0"/>
              <a:t>attempt to overwhelm a market </a:t>
            </a:r>
            <a:endParaRPr lang="en-GB" sz="1800" smtClean="0"/>
          </a:p>
          <a:p>
            <a:pPr>
              <a:lnSpc>
                <a:spcPct val="80000"/>
              </a:lnSpc>
              <a:buFont typeface="Wingdings" pitchFamily="2" charset="2"/>
              <a:buChar char="§"/>
            </a:pPr>
            <a:endParaRPr lang="en-GB" sz="2000" smtClean="0"/>
          </a:p>
        </p:txBody>
      </p:sp>
      <p:pic>
        <p:nvPicPr>
          <p:cNvPr id="5124" name="Picture 4" descr="File:Chart dow dip2.top.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4292600"/>
            <a:ext cx="4524375"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2420888"/>
            <a:ext cx="8496300" cy="1368425"/>
          </a:xfrm>
        </p:spPr>
        <p:txBody>
          <a:bodyPr/>
          <a:lstStyle/>
          <a:p>
            <a:pPr algn="ctr"/>
            <a:r>
              <a:rPr lang="en-GB" sz="6600" dirty="0" smtClean="0"/>
              <a:t>Big Data Analytics</a:t>
            </a:r>
            <a:endParaRPr lang="en-GB" sz="6600" dirty="0"/>
          </a:p>
        </p:txBody>
      </p:sp>
    </p:spTree>
    <p:extLst>
      <p:ext uri="{BB962C8B-B14F-4D97-AF65-F5344CB8AC3E}">
        <p14:creationId xmlns:p14="http://schemas.microsoft.com/office/powerpoint/2010/main" val="12439617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GB" dirty="0" smtClean="0"/>
              <a:t>Flash Crash possible Causes</a:t>
            </a:r>
            <a:endParaRPr lang="en-GB" i="1" dirty="0" smtClean="0"/>
          </a:p>
        </p:txBody>
      </p:sp>
      <p:sp>
        <p:nvSpPr>
          <p:cNvPr id="19459" name="Rectangle 3"/>
          <p:cNvSpPr>
            <a:spLocks noGrp="1" noChangeArrowheads="1"/>
          </p:cNvSpPr>
          <p:nvPr>
            <p:ph type="body" sz="half" idx="1"/>
          </p:nvPr>
        </p:nvSpPr>
        <p:spPr>
          <a:xfrm>
            <a:off x="467544" y="1124744"/>
            <a:ext cx="8074025" cy="4459287"/>
          </a:xfrm>
        </p:spPr>
        <p:txBody>
          <a:bodyPr/>
          <a:lstStyle/>
          <a:p>
            <a:pPr lvl="1">
              <a:buFont typeface="Wingdings" pitchFamily="2" charset="2"/>
              <a:buChar char="§"/>
            </a:pPr>
            <a:r>
              <a:rPr lang="en-GB" sz="2400" dirty="0" smtClean="0"/>
              <a:t>Fat Finger in single-stock / index future</a:t>
            </a:r>
          </a:p>
          <a:p>
            <a:pPr lvl="1">
              <a:buFont typeface="Wingdings" pitchFamily="2" charset="2"/>
              <a:buChar char="§"/>
            </a:pPr>
            <a:r>
              <a:rPr lang="en-GB" sz="2400" dirty="0" smtClean="0"/>
              <a:t>Stop-loss Triggering</a:t>
            </a:r>
          </a:p>
          <a:p>
            <a:pPr lvl="2">
              <a:buFont typeface="Wingdings" pitchFamily="2" charset="2"/>
              <a:buChar char="§"/>
            </a:pPr>
            <a:r>
              <a:rPr lang="en-GB" sz="1600" dirty="0" smtClean="0"/>
              <a:t>If the market price falls through the </a:t>
            </a:r>
            <a:r>
              <a:rPr lang="en-GB" sz="1600" b="1" dirty="0" smtClean="0">
                <a:hlinkClick r:id="rId3" tooltip="Stop loss"/>
              </a:rPr>
              <a:t>stop loss</a:t>
            </a:r>
            <a:r>
              <a:rPr lang="en-GB" sz="1600" dirty="0" smtClean="0"/>
              <a:t> trigger price, then the order will be activated and the long </a:t>
            </a:r>
            <a:r>
              <a:rPr lang="en-GB" sz="1600" b="1" dirty="0" smtClean="0">
                <a:hlinkClick r:id="rId4" tooltip="Position"/>
              </a:rPr>
              <a:t>position</a:t>
            </a:r>
            <a:r>
              <a:rPr lang="en-GB" sz="1600" dirty="0" smtClean="0"/>
              <a:t> will be automatically closed out. </a:t>
            </a:r>
          </a:p>
          <a:p>
            <a:pPr lvl="1">
              <a:buFont typeface="Wingdings" pitchFamily="2" charset="2"/>
              <a:buChar char="§"/>
            </a:pPr>
            <a:r>
              <a:rPr lang="en-GB" sz="2400" dirty="0" smtClean="0"/>
              <a:t>Inconsistent Trade Halting Rules</a:t>
            </a:r>
          </a:p>
          <a:p>
            <a:pPr lvl="1">
              <a:buFont typeface="Wingdings" pitchFamily="2" charset="2"/>
              <a:buChar char="§"/>
            </a:pPr>
            <a:r>
              <a:rPr lang="en-GB" sz="2400" dirty="0" smtClean="0"/>
              <a:t>Stub Quotes </a:t>
            </a:r>
          </a:p>
          <a:p>
            <a:pPr lvl="2">
              <a:buFont typeface="Wingdings" pitchFamily="2" charset="2"/>
              <a:buChar char="§"/>
            </a:pPr>
            <a:r>
              <a:rPr lang="en-GB" sz="1600" dirty="0" smtClean="0"/>
              <a:t>ultra-low bids that are placed when reserve size is depleted</a:t>
            </a:r>
          </a:p>
          <a:p>
            <a:pPr lvl="1">
              <a:buFont typeface="Wingdings" pitchFamily="2" charset="2"/>
              <a:buChar char="§"/>
            </a:pPr>
            <a:r>
              <a:rPr lang="en-GB" sz="2400" dirty="0" smtClean="0"/>
              <a:t>NYSE Delay</a:t>
            </a:r>
          </a:p>
          <a:p>
            <a:pPr lvl="2">
              <a:buFont typeface="Wingdings" pitchFamily="2" charset="2"/>
              <a:buChar char="§"/>
            </a:pPr>
            <a:r>
              <a:rPr lang="en-GB" dirty="0"/>
              <a:t>NYSE went to “slow market” on these stocks</a:t>
            </a:r>
          </a:p>
          <a:p>
            <a:pPr lvl="2">
              <a:buFont typeface="Wingdings" pitchFamily="2" charset="2"/>
              <a:buChar char="§"/>
            </a:pPr>
            <a:r>
              <a:rPr lang="en-GB" dirty="0"/>
              <a:t>Unable to access NYSE liquidity during this </a:t>
            </a:r>
            <a:r>
              <a:rPr lang="en-GB" dirty="0" smtClean="0"/>
              <a:t>time</a:t>
            </a:r>
          </a:p>
          <a:p>
            <a:pPr lvl="1">
              <a:buFont typeface="Wingdings" pitchFamily="2" charset="2"/>
              <a:buChar char="§"/>
            </a:pPr>
            <a:r>
              <a:rPr lang="en-GB" sz="2400" dirty="0" smtClean="0"/>
              <a:t>Quote Stuffing</a:t>
            </a:r>
          </a:p>
          <a:p>
            <a:pPr lvl="2">
              <a:buFont typeface="Wingdings" pitchFamily="2" charset="2"/>
              <a:buChar char="§"/>
            </a:pPr>
            <a:r>
              <a:rPr lang="en-GB" sz="1600" dirty="0" smtClean="0"/>
              <a:t>attempt to overwhelm a market with excessive numbers of quotes by traders.  This involves placing and then almost immediately cancelling large numbers of rapid-fire orders to buy or sell stocks </a:t>
            </a:r>
          </a:p>
          <a:p>
            <a:pPr lvl="1">
              <a:buFont typeface="Wingdings" pitchFamily="2" charset="2"/>
              <a:buChar char="§"/>
            </a:pPr>
            <a:r>
              <a:rPr lang="en-GB" sz="2400" dirty="0" smtClean="0">
                <a:solidFill>
                  <a:srgbClr val="0066FF"/>
                </a:solidFill>
              </a:rPr>
              <a:t>SEC Report </a:t>
            </a:r>
            <a:r>
              <a:rPr lang="en-GB" sz="1800" dirty="0" smtClean="0">
                <a:solidFill>
                  <a:srgbClr val="0066FF"/>
                </a:solidFill>
              </a:rPr>
              <a:t>http://www.sec.gov/news/studies/2010/marketevents-report.pdf</a:t>
            </a:r>
            <a:endParaRPr lang="en-GB" sz="2400" dirty="0" smtClean="0">
              <a:solidFill>
                <a:srgbClr val="0066FF"/>
              </a:solidFill>
            </a:endParaRPr>
          </a:p>
          <a:p>
            <a:pPr lvl="1">
              <a:buFont typeface="Wingdings" pitchFamily="2" charset="2"/>
              <a:buChar char="§"/>
            </a:pPr>
            <a:endParaRPr lang="en-US" sz="2400" dirty="0" smtClean="0">
              <a:solidFill>
                <a:srgbClr val="0066FF"/>
              </a:solidFill>
            </a:endParaRPr>
          </a:p>
          <a:p>
            <a:pPr lvl="1">
              <a:buFont typeface="Wingdings" pitchFamily="2" charset="2"/>
              <a:buChar char="§"/>
            </a:pPr>
            <a:endParaRPr lang="en-US" sz="2400" dirty="0" smtClean="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GB" smtClean="0"/>
              <a:t>Proposed Regulatory Changes</a:t>
            </a:r>
            <a:endParaRPr lang="en-GB" i="1" smtClean="0"/>
          </a:p>
        </p:txBody>
      </p:sp>
      <p:sp>
        <p:nvSpPr>
          <p:cNvPr id="20483" name="Rectangle 3"/>
          <p:cNvSpPr>
            <a:spLocks noGrp="1" noChangeArrowheads="1"/>
          </p:cNvSpPr>
          <p:nvPr>
            <p:ph type="body" sz="half" idx="1"/>
          </p:nvPr>
        </p:nvSpPr>
        <p:spPr>
          <a:xfrm>
            <a:off x="523875" y="1408113"/>
            <a:ext cx="8074025" cy="4459287"/>
          </a:xfrm>
        </p:spPr>
        <p:txBody>
          <a:bodyPr/>
          <a:lstStyle/>
          <a:p>
            <a:pPr lvl="1">
              <a:buFont typeface="Wingdings" pitchFamily="2" charset="2"/>
              <a:buChar char="§"/>
            </a:pPr>
            <a:r>
              <a:rPr lang="en-GB" sz="2400" smtClean="0"/>
              <a:t>Circuit breakers based on the Dow Jones Industrial Average instituted for the market following ’87 Crash</a:t>
            </a:r>
          </a:p>
          <a:p>
            <a:pPr lvl="1">
              <a:buFont typeface="Wingdings" pitchFamily="2" charset="2"/>
              <a:buChar char="§"/>
            </a:pPr>
            <a:r>
              <a:rPr lang="en-GB" sz="2400" smtClean="0"/>
              <a:t>Must quote within 30% of best price</a:t>
            </a:r>
          </a:p>
          <a:p>
            <a:pPr lvl="1">
              <a:buFont typeface="Wingdings" pitchFamily="2" charset="2"/>
              <a:buChar char="§"/>
            </a:pPr>
            <a:r>
              <a:rPr lang="en-GB" sz="2400" smtClean="0"/>
              <a:t>“Trading Pauses” for </a:t>
            </a:r>
            <a:r>
              <a:rPr lang="en-GB" sz="2400" i="1" smtClean="0"/>
              <a:t>single stocks</a:t>
            </a:r>
            <a:r>
              <a:rPr lang="en-GB" sz="2400" smtClean="0"/>
              <a:t> that drop 10% in 5 minute period</a:t>
            </a:r>
          </a:p>
          <a:p>
            <a:pPr lvl="2">
              <a:buFont typeface="Wingdings" pitchFamily="2" charset="2"/>
              <a:buChar char="§"/>
            </a:pPr>
            <a:r>
              <a:rPr lang="en-GB" sz="2000" smtClean="0"/>
              <a:t>Applies to all exchanges and derivatives</a:t>
            </a:r>
          </a:p>
          <a:p>
            <a:pPr lvl="2">
              <a:buFont typeface="Wingdings" pitchFamily="2" charset="2"/>
              <a:buChar char="§"/>
            </a:pPr>
            <a:endParaRPr lang="en-GB" sz="2000" smtClean="0"/>
          </a:p>
          <a:p>
            <a:pPr lvl="1">
              <a:buFont typeface="Wingdings" pitchFamily="2" charset="2"/>
              <a:buChar char="§"/>
            </a:pPr>
            <a:endParaRPr lang="en-GB" sz="2400" smtClean="0"/>
          </a:p>
          <a:p>
            <a:pPr lvl="1">
              <a:buFont typeface="Wingdings" pitchFamily="2" charset="2"/>
              <a:buChar char="§"/>
            </a:pPr>
            <a:endParaRPr lang="en-GB" sz="2400" smtClean="0"/>
          </a:p>
          <a:p>
            <a:pPr lvl="1">
              <a:buFont typeface="Wingdings" pitchFamily="2" charset="2"/>
              <a:buChar char="§"/>
            </a:pPr>
            <a:endParaRPr lang="en-US" sz="2400" smtClean="0"/>
          </a:p>
          <a:p>
            <a:pPr lvl="1">
              <a:buFont typeface="Wingdings" pitchFamily="2" charset="2"/>
              <a:buChar char="§"/>
            </a:pPr>
            <a:endParaRPr lang="en-US" sz="2400" smtClean="0"/>
          </a:p>
        </p:txBody>
      </p:sp>
      <p:sp>
        <p:nvSpPr>
          <p:cNvPr id="20484" name="Text Box 5"/>
          <p:cNvSpPr txBox="1">
            <a:spLocks noChangeArrowheads="1"/>
          </p:cNvSpPr>
          <p:nvPr/>
        </p:nvSpPr>
        <p:spPr bwMode="auto">
          <a:xfrm>
            <a:off x="395288" y="6381750"/>
            <a:ext cx="45370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a:cs typeface="Arial" charset="0"/>
              </a:rPr>
              <a:t>© Dr. Giuseppe Nuti, Citadel Securities </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1916832"/>
            <a:ext cx="8496300" cy="1368425"/>
          </a:xfrm>
        </p:spPr>
        <p:txBody>
          <a:bodyPr/>
          <a:lstStyle/>
          <a:p>
            <a:pPr algn="ctr"/>
            <a:r>
              <a:rPr lang="en-GB" sz="6000" dirty="0" smtClean="0"/>
              <a:t>Social Media Scraping &amp; Analytics</a:t>
            </a:r>
            <a:endParaRPr lang="en-GB" sz="6000" dirty="0"/>
          </a:p>
        </p:txBody>
      </p:sp>
    </p:spTree>
    <p:extLst>
      <p:ext uri="{BB962C8B-B14F-4D97-AF65-F5344CB8AC3E}">
        <p14:creationId xmlns:p14="http://schemas.microsoft.com/office/powerpoint/2010/main" val="22066201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2"/>
          <p:cNvSpPr txBox="1">
            <a:spLocks noChangeArrowheads="1"/>
          </p:cNvSpPr>
          <p:nvPr/>
        </p:nvSpPr>
        <p:spPr bwMode="auto">
          <a:xfrm>
            <a:off x="755650" y="1268413"/>
            <a:ext cx="6472238" cy="522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ts val="5000"/>
              </a:lnSpc>
              <a:buFont typeface="Wingdings" pitchFamily="2" charset="2"/>
              <a:buChar char="§"/>
            </a:pPr>
            <a:r>
              <a:rPr lang="en-GB" sz="2400">
                <a:latin typeface="Calibri" pitchFamily="34" charset="0"/>
              </a:rPr>
              <a:t>Social Networking sites</a:t>
            </a:r>
          </a:p>
          <a:p>
            <a:pPr eaLnBrk="1" hangingPunct="1">
              <a:lnSpc>
                <a:spcPts val="5000"/>
              </a:lnSpc>
              <a:buFont typeface="Wingdings" pitchFamily="2" charset="2"/>
              <a:buChar char="§"/>
            </a:pPr>
            <a:r>
              <a:rPr lang="en-GB" sz="2400">
                <a:latin typeface="Calibri" pitchFamily="34" charset="0"/>
              </a:rPr>
              <a:t>Blogs &amp; Microblogs</a:t>
            </a:r>
          </a:p>
          <a:p>
            <a:pPr eaLnBrk="1" hangingPunct="1">
              <a:lnSpc>
                <a:spcPts val="5000"/>
              </a:lnSpc>
              <a:buFont typeface="Wingdings" pitchFamily="2" charset="2"/>
              <a:buChar char="§"/>
            </a:pPr>
            <a:r>
              <a:rPr lang="en-GB" sz="2400">
                <a:latin typeface="Calibri" pitchFamily="34" charset="0"/>
              </a:rPr>
              <a:t>Content Communities</a:t>
            </a:r>
          </a:p>
          <a:p>
            <a:pPr eaLnBrk="1" hangingPunct="1">
              <a:lnSpc>
                <a:spcPts val="5000"/>
              </a:lnSpc>
              <a:buFont typeface="Wingdings" pitchFamily="2" charset="2"/>
              <a:buChar char="§"/>
            </a:pPr>
            <a:r>
              <a:rPr lang="en-GB" sz="2400">
                <a:latin typeface="Calibri" pitchFamily="34" charset="0"/>
              </a:rPr>
              <a:t>Collaborative Projects</a:t>
            </a:r>
          </a:p>
          <a:p>
            <a:pPr eaLnBrk="1" hangingPunct="1">
              <a:lnSpc>
                <a:spcPts val="5000"/>
              </a:lnSpc>
              <a:buFont typeface="Wingdings" pitchFamily="2" charset="2"/>
              <a:buChar char="§"/>
            </a:pPr>
            <a:r>
              <a:rPr lang="en-GB" sz="2400">
                <a:latin typeface="Calibri" pitchFamily="34" charset="0"/>
              </a:rPr>
              <a:t>Virtual Social Worlds</a:t>
            </a:r>
          </a:p>
          <a:p>
            <a:pPr eaLnBrk="1" hangingPunct="1">
              <a:lnSpc>
                <a:spcPts val="5000"/>
              </a:lnSpc>
              <a:buFont typeface="Wingdings" pitchFamily="2" charset="2"/>
              <a:buChar char="§"/>
            </a:pPr>
            <a:r>
              <a:rPr lang="en-GB" sz="2400">
                <a:latin typeface="Calibri" pitchFamily="34" charset="0"/>
              </a:rPr>
              <a:t>News</a:t>
            </a:r>
          </a:p>
          <a:p>
            <a:pPr eaLnBrk="1" hangingPunct="1">
              <a:lnSpc>
                <a:spcPts val="5000"/>
              </a:lnSpc>
              <a:buFont typeface="Wingdings" pitchFamily="2" charset="2"/>
              <a:buChar char="§"/>
            </a:pPr>
            <a:r>
              <a:rPr lang="en-GB" sz="2400">
                <a:latin typeface="Calibri" pitchFamily="34" charset="0"/>
              </a:rPr>
              <a:t>Financial News</a:t>
            </a:r>
          </a:p>
          <a:p>
            <a:pPr eaLnBrk="1" hangingPunct="1">
              <a:lnSpc>
                <a:spcPts val="5000"/>
              </a:lnSpc>
              <a:buFont typeface="Wingdings" pitchFamily="2" charset="2"/>
              <a:buChar char="§"/>
            </a:pPr>
            <a:endParaRPr lang="en-GB" sz="2400">
              <a:latin typeface="Calibri" pitchFamily="34" charset="0"/>
            </a:endParaRPr>
          </a:p>
        </p:txBody>
      </p:sp>
      <p:pic>
        <p:nvPicPr>
          <p:cNvPr id="23555" name="Picture 1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00563" y="1412875"/>
            <a:ext cx="590550"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2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0563" y="2060575"/>
            <a:ext cx="5905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2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35600" y="1341438"/>
            <a:ext cx="681038"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2" descr="http://thebumblingblogger.com/wp-content/uploads/2012/02/blogger_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8625" y="2060575"/>
            <a:ext cx="598488"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4" descr="http://www.axleration.com/en/wp-content/uploads/2012/01/Wikipedia-log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3357563"/>
            <a:ext cx="493713"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6" descr="http://www.wired.com/images_blogs/epicenter/2011/11/youtube-logo.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84663" y="2708275"/>
            <a:ext cx="1036637"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8" descr="http://www.squaremartinimedia.com/wp-content/uploads/2010/08/Second-Life-Logo.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56100" y="3860800"/>
            <a:ext cx="1247775"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2" name="Picture 12" descr="http://www.sixsix8.com/wp-content/uploads/2011/02/reddit_logo.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08625" y="2852738"/>
            <a:ext cx="1106488"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3" name="TextBox 6"/>
          <p:cNvSpPr txBox="1">
            <a:spLocks noChangeArrowheads="1"/>
          </p:cNvSpPr>
          <p:nvPr/>
        </p:nvSpPr>
        <p:spPr bwMode="auto">
          <a:xfrm>
            <a:off x="539750" y="476250"/>
            <a:ext cx="75390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4000" b="1">
                <a:latin typeface="Calibri" pitchFamily="34" charset="0"/>
              </a:rPr>
              <a:t>Social Media and News Data:</a:t>
            </a:r>
          </a:p>
          <a:p>
            <a:pPr eaLnBrk="1" hangingPunct="1"/>
            <a:endParaRPr lang="en-GB" sz="3200" b="1">
              <a:latin typeface="Calibri" pitchFamily="34" charset="0"/>
            </a:endParaRPr>
          </a:p>
        </p:txBody>
      </p:sp>
      <p:pic>
        <p:nvPicPr>
          <p:cNvPr id="23564"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10063" y="5229225"/>
            <a:ext cx="18462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5" name="Picture 7" descr="BloombergLogo.gif"/>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27763" y="5229225"/>
            <a:ext cx="15208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6" name="Picture 8"/>
          <p:cNvPicPr>
            <a:picLocks noChangeAspect="1" noChangeArrowheads="1"/>
          </p:cNvPicPr>
          <p:nvPr/>
        </p:nvPicPr>
        <p:blipFill>
          <a:blip r:embed="rId12" cstate="print">
            <a:extLst>
              <a:ext uri="{28A0092B-C50C-407E-A947-70E740481C1C}">
                <a14:useLocalDpi xmlns:a14="http://schemas.microsoft.com/office/drawing/2010/main" val="0"/>
              </a:ext>
            </a:extLst>
          </a:blip>
          <a:srcRect t="24072" b="24072"/>
          <a:stretch>
            <a:fillRect/>
          </a:stretch>
        </p:blipFill>
        <p:spPr bwMode="auto">
          <a:xfrm>
            <a:off x="4356100" y="4508500"/>
            <a:ext cx="16256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23504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p:cNvSpPr>
            <a:spLocks noGrp="1"/>
          </p:cNvSpPr>
          <p:nvPr>
            <p:ph idx="1"/>
          </p:nvPr>
        </p:nvSpPr>
        <p:spPr>
          <a:xfrm>
            <a:off x="395288" y="2133600"/>
            <a:ext cx="8489950" cy="3457575"/>
          </a:xfrm>
        </p:spPr>
        <p:txBody>
          <a:bodyPr/>
          <a:lstStyle/>
          <a:p>
            <a:r>
              <a:rPr lang="en-GB" b="1" smtClean="0">
                <a:solidFill>
                  <a:srgbClr val="0000FF"/>
                </a:solidFill>
              </a:rPr>
              <a:t>Search API</a:t>
            </a:r>
            <a:r>
              <a:rPr lang="en-GB" smtClean="0"/>
              <a:t>: Query Twitter for recent tweets containing specific keywords.</a:t>
            </a:r>
            <a:br>
              <a:rPr lang="en-GB" smtClean="0"/>
            </a:br>
            <a:endParaRPr lang="en-GB" smtClean="0"/>
          </a:p>
          <a:p>
            <a:r>
              <a:rPr lang="en-GB" b="1" smtClean="0">
                <a:solidFill>
                  <a:srgbClr val="0000FF"/>
                </a:solidFill>
              </a:rPr>
              <a:t>Streaming API</a:t>
            </a:r>
            <a:r>
              <a:rPr lang="en-GB" smtClean="0"/>
              <a:t>: A real-time stream of tweets, filtered by userid, keyword, geographic location or random sampling.</a:t>
            </a:r>
          </a:p>
          <a:p>
            <a:endParaRPr lang="en-GB" sz="2800" smtClean="0"/>
          </a:p>
        </p:txBody>
      </p:sp>
      <p:sp>
        <p:nvSpPr>
          <p:cNvPr id="31747" name="TextBox 10"/>
          <p:cNvSpPr txBox="1">
            <a:spLocks noChangeArrowheads="1"/>
          </p:cNvSpPr>
          <p:nvPr/>
        </p:nvSpPr>
        <p:spPr bwMode="auto">
          <a:xfrm>
            <a:off x="395288" y="765175"/>
            <a:ext cx="54149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5400" b="1">
                <a:solidFill>
                  <a:srgbClr val="0000FF"/>
                </a:solidFill>
                <a:latin typeface="Calibri" pitchFamily="34" charset="0"/>
              </a:rPr>
              <a:t>Scraping Twitter</a:t>
            </a:r>
          </a:p>
        </p:txBody>
      </p:sp>
    </p:spTree>
    <p:extLst>
      <p:ext uri="{BB962C8B-B14F-4D97-AF65-F5344CB8AC3E}">
        <p14:creationId xmlns:p14="http://schemas.microsoft.com/office/powerpoint/2010/main" val="40050705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313" y="1484313"/>
            <a:ext cx="8229600" cy="4525962"/>
          </a:xfrm>
        </p:spPr>
        <p:txBody>
          <a:bodyPr rtlCol="0">
            <a:normAutofit/>
          </a:bodyPr>
          <a:lstStyle/>
          <a:p>
            <a:pPr fontAlgn="auto">
              <a:spcAft>
                <a:spcPts val="0"/>
              </a:spcAft>
              <a:buFont typeface="Arial" pitchFamily="34" charset="0"/>
              <a:buChar char="•"/>
              <a:defRPr/>
            </a:pPr>
            <a:r>
              <a:rPr lang="en-GB" dirty="0" smtClean="0"/>
              <a:t>One may retrieve recent tweets from the last 6-9 days containing particular keywords through Twitter’s Search API; with the following API call:</a:t>
            </a:r>
            <a:br>
              <a:rPr lang="en-GB" dirty="0" smtClean="0"/>
            </a:br>
            <a:endParaRPr lang="en-GB" dirty="0" smtClean="0"/>
          </a:p>
          <a:p>
            <a:pPr marL="0" indent="0" algn="ctr" fontAlgn="auto">
              <a:spcAft>
                <a:spcPts val="0"/>
              </a:spcAft>
              <a:buFont typeface="Arial" pitchFamily="34" charset="0"/>
              <a:buNone/>
              <a:defRPr/>
            </a:pPr>
            <a:r>
              <a:rPr lang="en-GB" dirty="0" smtClean="0">
                <a:solidFill>
                  <a:srgbClr val="0000FF"/>
                </a:solidFill>
                <a:hlinkClick r:id="rId2"/>
              </a:rPr>
              <a:t>http</a:t>
            </a:r>
            <a:r>
              <a:rPr lang="en-GB" dirty="0">
                <a:solidFill>
                  <a:srgbClr val="0000FF"/>
                </a:solidFill>
                <a:hlinkClick r:id="rId2"/>
              </a:rPr>
              <a:t>://</a:t>
            </a:r>
            <a:r>
              <a:rPr lang="en-GB" dirty="0" smtClean="0">
                <a:solidFill>
                  <a:srgbClr val="0000FF"/>
                </a:solidFill>
                <a:hlinkClick r:id="rId2"/>
              </a:rPr>
              <a:t>search.twitter.com/search.json?q=APPLE    </a:t>
            </a:r>
            <a:endParaRPr lang="en-GB" dirty="0" smtClean="0">
              <a:solidFill>
                <a:srgbClr val="0000FF"/>
              </a:solidFill>
            </a:endParaRPr>
          </a:p>
          <a:p>
            <a:pPr marL="0" indent="0" algn="ctr" fontAlgn="auto">
              <a:spcAft>
                <a:spcPts val="0"/>
              </a:spcAft>
              <a:buFont typeface="Arial" pitchFamily="34" charset="0"/>
              <a:buNone/>
              <a:defRPr/>
            </a:pPr>
            <a:endParaRPr lang="en-GB" dirty="0" smtClean="0"/>
          </a:p>
          <a:p>
            <a:pPr marL="0" indent="0" algn="ctr" fontAlgn="auto">
              <a:spcAft>
                <a:spcPts val="0"/>
              </a:spcAft>
              <a:buFont typeface="Arial" pitchFamily="34" charset="0"/>
              <a:buNone/>
              <a:defRPr/>
            </a:pPr>
            <a:endParaRPr lang="en-GB" dirty="0" smtClean="0"/>
          </a:p>
          <a:p>
            <a:pPr marL="0" indent="0" algn="ctr" fontAlgn="auto">
              <a:spcAft>
                <a:spcPts val="0"/>
              </a:spcAft>
              <a:buFont typeface="Arial" pitchFamily="34" charset="0"/>
              <a:buNone/>
              <a:defRPr/>
            </a:pPr>
            <a:endParaRPr lang="en-GB" dirty="0"/>
          </a:p>
          <a:p>
            <a:pPr marL="0" indent="0" algn="ctr" fontAlgn="auto">
              <a:spcAft>
                <a:spcPts val="0"/>
              </a:spcAft>
              <a:buFont typeface="Arial" pitchFamily="34" charset="0"/>
              <a:buNone/>
              <a:defRPr/>
            </a:pPr>
            <a:r>
              <a:rPr lang="en-GB" dirty="0" smtClean="0"/>
              <a:t>Full documentation @ </a:t>
            </a:r>
            <a:r>
              <a:rPr lang="en-GB" sz="2000" dirty="0">
                <a:hlinkClick r:id="rId3"/>
              </a:rPr>
              <a:t>https://dev.twitter.com/docs/using-search</a:t>
            </a:r>
            <a:endParaRPr lang="en-GB" dirty="0"/>
          </a:p>
        </p:txBody>
      </p:sp>
      <p:sp>
        <p:nvSpPr>
          <p:cNvPr id="33795" name="TextBox 10"/>
          <p:cNvSpPr txBox="1">
            <a:spLocks noChangeArrowheads="1"/>
          </p:cNvSpPr>
          <p:nvPr/>
        </p:nvSpPr>
        <p:spPr bwMode="auto">
          <a:xfrm>
            <a:off x="250825" y="404813"/>
            <a:ext cx="54149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5400" b="1">
                <a:solidFill>
                  <a:srgbClr val="0000FF"/>
                </a:solidFill>
                <a:latin typeface="Calibri" pitchFamily="34" charset="0"/>
              </a:rPr>
              <a:t>Search API</a:t>
            </a:r>
          </a:p>
        </p:txBody>
      </p:sp>
    </p:spTree>
    <p:extLst>
      <p:ext uri="{BB962C8B-B14F-4D97-AF65-F5344CB8AC3E}">
        <p14:creationId xmlns:p14="http://schemas.microsoft.com/office/powerpoint/2010/main" val="28011004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idx="4294967295"/>
          </p:nvPr>
        </p:nvSpPr>
        <p:spPr>
          <a:xfrm>
            <a:off x="250825" y="620713"/>
            <a:ext cx="8489950" cy="649287"/>
          </a:xfrm>
        </p:spPr>
        <p:txBody>
          <a:bodyPr/>
          <a:lstStyle/>
          <a:p>
            <a:pPr eaLnBrk="1" hangingPunct="1"/>
            <a:r>
              <a:rPr lang="en-GB" smtClean="0"/>
              <a:t>UCL Social Media Platform (SocialSTORM)</a:t>
            </a:r>
          </a:p>
        </p:txBody>
      </p:sp>
      <p:pic>
        <p:nvPicPr>
          <p:cNvPr id="21507" name="Picture 9" descr="Architecture_Bogda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557338"/>
            <a:ext cx="8424863" cy="501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179388" y="1412875"/>
            <a:ext cx="6840537" cy="2952750"/>
          </a:xfrm>
          <a:prstGeom prst="roundRect">
            <a:avLst/>
          </a:prstGeom>
          <a:noFill/>
          <a:ln w="38100" cap="rnd">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1509" name="Slide Number Placeholder 3"/>
          <p:cNvSpPr txBox="1">
            <a:spLocks noGrp="1"/>
          </p:cNvSpPr>
          <p:nvPr/>
        </p:nvSpPr>
        <p:spPr bwMode="auto">
          <a:xfrm>
            <a:off x="7812088" y="6337300"/>
            <a:ext cx="100806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9ECD64E5-204D-40C8-A3B6-4A593E4F5B8A}" type="slidenum">
              <a:rPr lang="en-US" sz="1400"/>
              <a:pPr algn="r" eaLnBrk="1" hangingPunct="1"/>
              <a:t>36</a:t>
            </a:fld>
            <a:endParaRPr lang="en-US" sz="1400"/>
          </a:p>
        </p:txBody>
      </p:sp>
      <p:sp>
        <p:nvSpPr>
          <p:cNvPr id="21510" name="Slide Number Placeholder 1"/>
          <p:cNvSpPr>
            <a:spLocks noGrp="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B126230-5D8E-49FA-B619-04EC11A7DDBB}" type="slidenum">
              <a:rPr lang="en-GB" smtClean="0"/>
              <a:pPr/>
              <a:t>36</a:t>
            </a:fld>
            <a:endParaRPr lang="en-GB" smtClean="0"/>
          </a:p>
        </p:txBody>
      </p:sp>
    </p:spTree>
    <p:extLst>
      <p:ext uri="{BB962C8B-B14F-4D97-AF65-F5344CB8AC3E}">
        <p14:creationId xmlns:p14="http://schemas.microsoft.com/office/powerpoint/2010/main" val="18109199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p:txBody>
          <a:bodyPr/>
          <a:lstStyle/>
          <a:p>
            <a:r>
              <a:rPr lang="en-GB" dirty="0" smtClean="0"/>
              <a:t>Big Data Analytics</a:t>
            </a:r>
            <a:endParaRPr lang="en-GB" dirty="0" smtClean="0"/>
          </a:p>
        </p:txBody>
      </p:sp>
      <p:sp>
        <p:nvSpPr>
          <p:cNvPr id="4099" name="Content Placeholder 2"/>
          <p:cNvSpPr>
            <a:spLocks noGrp="1"/>
          </p:cNvSpPr>
          <p:nvPr>
            <p:ph idx="4294967295"/>
          </p:nvPr>
        </p:nvSpPr>
        <p:spPr>
          <a:xfrm>
            <a:off x="330200" y="1196975"/>
            <a:ext cx="8489950" cy="4895850"/>
          </a:xfrm>
        </p:spPr>
        <p:txBody>
          <a:bodyPr/>
          <a:lstStyle/>
          <a:p>
            <a:pPr>
              <a:buFont typeface="Wingdings" pitchFamily="2" charset="2"/>
              <a:buChar char="§"/>
            </a:pPr>
            <a:r>
              <a:rPr lang="en-GB" sz="1800" dirty="0" smtClean="0"/>
              <a:t>Computational </a:t>
            </a:r>
            <a:r>
              <a:rPr lang="en-GB" sz="1800" dirty="0" smtClean="0"/>
              <a:t>Finance </a:t>
            </a:r>
          </a:p>
          <a:p>
            <a:pPr lvl="1">
              <a:buFont typeface="Wingdings" pitchFamily="2" charset="2"/>
              <a:buChar char="§"/>
            </a:pPr>
            <a:r>
              <a:rPr lang="en-GB" sz="1600" dirty="0" smtClean="0">
                <a:solidFill>
                  <a:srgbClr val="0066FF"/>
                </a:solidFill>
              </a:rPr>
              <a:t>Work with DB, BAML, BNP Paribas, Man, </a:t>
            </a:r>
            <a:r>
              <a:rPr lang="en-GB" sz="1600" dirty="0" err="1" smtClean="0">
                <a:solidFill>
                  <a:srgbClr val="0066FF"/>
                </a:solidFill>
              </a:rPr>
              <a:t>BarCap</a:t>
            </a:r>
            <a:r>
              <a:rPr lang="en-GB" sz="1600" dirty="0" smtClean="0">
                <a:solidFill>
                  <a:srgbClr val="0066FF"/>
                </a:solidFill>
              </a:rPr>
              <a:t>, Citi, HSBC …</a:t>
            </a:r>
          </a:p>
          <a:p>
            <a:pPr lvl="1">
              <a:buFont typeface="Wingdings" pitchFamily="2" charset="2"/>
              <a:buChar char="§"/>
            </a:pPr>
            <a:r>
              <a:rPr lang="en-GB" sz="1600" dirty="0" smtClean="0">
                <a:solidFill>
                  <a:srgbClr val="0066FF"/>
                </a:solidFill>
              </a:rPr>
              <a:t>Algorithmic Trading</a:t>
            </a:r>
          </a:p>
          <a:p>
            <a:pPr lvl="1">
              <a:buFont typeface="Wingdings" pitchFamily="2" charset="2"/>
              <a:buChar char="§"/>
            </a:pPr>
            <a:r>
              <a:rPr lang="en-GB" sz="1600" dirty="0" smtClean="0">
                <a:solidFill>
                  <a:srgbClr val="0066FF"/>
                </a:solidFill>
              </a:rPr>
              <a:t>Risk Management etc. </a:t>
            </a:r>
            <a:endParaRPr lang="en-GB" sz="1600" dirty="0" smtClean="0">
              <a:solidFill>
                <a:srgbClr val="0066FF"/>
              </a:solidFill>
            </a:endParaRPr>
          </a:p>
          <a:p>
            <a:pPr lvl="1">
              <a:buFont typeface="Wingdings" pitchFamily="2" charset="2"/>
              <a:buChar char="§"/>
            </a:pPr>
            <a:r>
              <a:rPr lang="en-GB" sz="1600" dirty="0" smtClean="0">
                <a:solidFill>
                  <a:srgbClr val="0066FF"/>
                </a:solidFill>
              </a:rPr>
              <a:t>Agent-based models of UK banking system &amp; systemic risk</a:t>
            </a:r>
            <a:endParaRPr lang="en-GB" sz="1600" dirty="0" smtClean="0">
              <a:solidFill>
                <a:srgbClr val="0066FF"/>
              </a:solidFill>
            </a:endParaRPr>
          </a:p>
          <a:p>
            <a:pPr>
              <a:buFont typeface="Wingdings" pitchFamily="2" charset="2"/>
              <a:buChar char="§"/>
            </a:pPr>
            <a:r>
              <a:rPr lang="en-GB" sz="1800" dirty="0" smtClean="0"/>
              <a:t>Computational Retail</a:t>
            </a:r>
          </a:p>
          <a:p>
            <a:pPr lvl="1">
              <a:buFont typeface="Wingdings" pitchFamily="2" charset="2"/>
              <a:buChar char="§"/>
            </a:pPr>
            <a:r>
              <a:rPr lang="en-GB" sz="1600" dirty="0" smtClean="0">
                <a:solidFill>
                  <a:srgbClr val="0066FF"/>
                </a:solidFill>
              </a:rPr>
              <a:t>Customer </a:t>
            </a:r>
            <a:r>
              <a:rPr lang="en-GB" sz="1600" dirty="0" smtClean="0">
                <a:solidFill>
                  <a:srgbClr val="0066FF"/>
                </a:solidFill>
              </a:rPr>
              <a:t>Analytics, Loyalty cards</a:t>
            </a:r>
          </a:p>
          <a:p>
            <a:pPr lvl="1">
              <a:buFont typeface="Wingdings" pitchFamily="2" charset="2"/>
              <a:buChar char="§"/>
            </a:pPr>
            <a:r>
              <a:rPr lang="en-GB" sz="1600" dirty="0" smtClean="0">
                <a:solidFill>
                  <a:srgbClr val="0066FF"/>
                </a:solidFill>
              </a:rPr>
              <a:t>Pricing models</a:t>
            </a:r>
          </a:p>
          <a:p>
            <a:pPr lvl="1">
              <a:buFont typeface="Wingdings" pitchFamily="2" charset="2"/>
              <a:buChar char="§"/>
            </a:pPr>
            <a:r>
              <a:rPr lang="en-GB" sz="1600" dirty="0" smtClean="0">
                <a:solidFill>
                  <a:srgbClr val="0066FF"/>
                </a:solidFill>
              </a:rPr>
              <a:t>Fashion Analytics</a:t>
            </a:r>
            <a:endParaRPr lang="en-GB" sz="1600" dirty="0" smtClean="0">
              <a:solidFill>
                <a:srgbClr val="0066FF"/>
              </a:solidFill>
            </a:endParaRPr>
          </a:p>
          <a:p>
            <a:pPr>
              <a:buFont typeface="Wingdings" pitchFamily="2" charset="2"/>
              <a:buChar char="§"/>
            </a:pPr>
            <a:r>
              <a:rPr lang="en-GB" sz="1800" dirty="0" smtClean="0"/>
              <a:t>Computational Advertising</a:t>
            </a:r>
          </a:p>
          <a:p>
            <a:pPr lvl="1">
              <a:buFont typeface="Wingdings" pitchFamily="2" charset="2"/>
              <a:buChar char="§"/>
            </a:pPr>
            <a:r>
              <a:rPr lang="en-GB" sz="1600" dirty="0" smtClean="0">
                <a:solidFill>
                  <a:srgbClr val="0066FF"/>
                </a:solidFill>
              </a:rPr>
              <a:t>Recommender Systems	</a:t>
            </a:r>
          </a:p>
          <a:p>
            <a:pPr>
              <a:buFont typeface="Wingdings" pitchFamily="2" charset="2"/>
              <a:buChar char="§"/>
            </a:pPr>
            <a:r>
              <a:rPr lang="en-GB" sz="1800" dirty="0" smtClean="0"/>
              <a:t>Computational Healthcare</a:t>
            </a:r>
          </a:p>
          <a:p>
            <a:pPr lvl="1">
              <a:buFont typeface="Wingdings" pitchFamily="2" charset="2"/>
              <a:buChar char="§"/>
            </a:pPr>
            <a:r>
              <a:rPr lang="en-GB" sz="1600" dirty="0" smtClean="0">
                <a:solidFill>
                  <a:srgbClr val="0066FF"/>
                </a:solidFill>
              </a:rPr>
              <a:t>Boots eHealthcare</a:t>
            </a:r>
          </a:p>
          <a:p>
            <a:pPr lvl="1">
              <a:buFont typeface="Wingdings" pitchFamily="2" charset="2"/>
              <a:buChar char="§"/>
            </a:pPr>
            <a:r>
              <a:rPr lang="en-GB" sz="1600" dirty="0" smtClean="0">
                <a:solidFill>
                  <a:srgbClr val="0066FF"/>
                </a:solidFill>
              </a:rPr>
              <a:t>3D Healthcare</a:t>
            </a:r>
          </a:p>
          <a:p>
            <a:pPr>
              <a:buFont typeface="Wingdings" pitchFamily="2" charset="2"/>
              <a:buChar char="§"/>
            </a:pPr>
            <a:r>
              <a:rPr lang="en-GB" sz="1800" dirty="0" smtClean="0"/>
              <a:t>Computational Sport</a:t>
            </a:r>
          </a:p>
          <a:p>
            <a:pPr lvl="1">
              <a:buFont typeface="Wingdings" pitchFamily="2" charset="2"/>
              <a:buChar char="§"/>
            </a:pPr>
            <a:r>
              <a:rPr lang="en-GB" sz="1600" dirty="0" smtClean="0">
                <a:solidFill>
                  <a:srgbClr val="0066FF"/>
                </a:solidFill>
              </a:rPr>
              <a:t>Performance Enhancement</a:t>
            </a:r>
          </a:p>
          <a:p>
            <a:pPr lvl="1">
              <a:buFont typeface="Wingdings" pitchFamily="2" charset="2"/>
              <a:buChar char="§"/>
            </a:pPr>
            <a:r>
              <a:rPr lang="en-GB" sz="1600" dirty="0" smtClean="0">
                <a:solidFill>
                  <a:srgbClr val="0066FF"/>
                </a:solidFill>
              </a:rPr>
              <a:t>Talent Identification</a:t>
            </a:r>
          </a:p>
          <a:p>
            <a:pPr lvl="1">
              <a:buFont typeface="Wingdings" pitchFamily="2" charset="2"/>
              <a:buChar char="§"/>
            </a:pPr>
            <a:endParaRPr lang="en-GB" sz="1600" dirty="0" smtClean="0"/>
          </a:p>
        </p:txBody>
      </p:sp>
      <p:sp>
        <p:nvSpPr>
          <p:cNvPr id="4100" name="Slide Number Placeholder 3"/>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fld id="{055D9156-8569-41C2-AE74-EF8B77AAD134}" type="slidenum">
              <a:rPr lang="en-GB" sz="1400"/>
              <a:pPr algn="r"/>
              <a:t>37</a:t>
            </a:fld>
            <a:endParaRPr lang="en-GB" sz="1400"/>
          </a:p>
        </p:txBody>
      </p:sp>
      <p:sp>
        <p:nvSpPr>
          <p:cNvPr id="4101" name="Slide Number Placeholder 1"/>
          <p:cNvSpPr>
            <a:spLocks noGrp="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97DFA5B-1BE2-42F6-8F9A-4A7635D86D35}" type="slidenum">
              <a:rPr lang="en-GB" smtClean="0"/>
              <a:pPr/>
              <a:t>37</a:t>
            </a:fld>
            <a:endParaRPr lang="en-GB" smtClean="0"/>
          </a:p>
        </p:txBody>
      </p:sp>
    </p:spTree>
    <p:extLst>
      <p:ext uri="{BB962C8B-B14F-4D97-AF65-F5344CB8AC3E}">
        <p14:creationId xmlns:p14="http://schemas.microsoft.com/office/powerpoint/2010/main" val="33184522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Grp="1" noChangeArrowheads="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D86F725-A269-4074-8BD2-CAFEA5C4AD19}" type="slidenum">
              <a:rPr lang="en-GB" smtClean="0"/>
              <a:pPr/>
              <a:t>4</a:t>
            </a:fld>
            <a:endParaRPr lang="en-GB" smtClean="0"/>
          </a:p>
        </p:txBody>
      </p:sp>
      <p:sp>
        <p:nvSpPr>
          <p:cNvPr id="8195" name="Title 1"/>
          <p:cNvSpPr>
            <a:spLocks noGrp="1"/>
          </p:cNvSpPr>
          <p:nvPr>
            <p:ph type="title"/>
          </p:nvPr>
        </p:nvSpPr>
        <p:spPr/>
        <p:txBody>
          <a:bodyPr/>
          <a:lstStyle/>
          <a:p>
            <a:pPr eaLnBrk="1" hangingPunct="1"/>
            <a:r>
              <a:rPr lang="en-GB" smtClean="0"/>
              <a:t>Doctoral Training Programme</a:t>
            </a:r>
          </a:p>
        </p:txBody>
      </p:sp>
      <p:sp>
        <p:nvSpPr>
          <p:cNvPr id="8196" name="Content Placeholder 2"/>
          <p:cNvSpPr>
            <a:spLocks noGrp="1"/>
          </p:cNvSpPr>
          <p:nvPr>
            <p:ph idx="1"/>
          </p:nvPr>
        </p:nvSpPr>
        <p:spPr>
          <a:xfrm>
            <a:off x="330200" y="1412875"/>
            <a:ext cx="5537200" cy="4248150"/>
          </a:xfrm>
        </p:spPr>
        <p:txBody>
          <a:bodyPr/>
          <a:lstStyle/>
          <a:p>
            <a:pPr eaLnBrk="1" hangingPunct="1">
              <a:buFont typeface="Wingdings" pitchFamily="2" charset="2"/>
              <a:buChar char="§"/>
            </a:pPr>
            <a:r>
              <a:rPr lang="en-GB" sz="2000" smtClean="0"/>
              <a:t>600-700 enquiries/applications pa</a:t>
            </a:r>
          </a:p>
          <a:p>
            <a:pPr eaLnBrk="1" hangingPunct="1">
              <a:buFont typeface="Wingdings" pitchFamily="2" charset="2"/>
              <a:buChar char="§"/>
            </a:pPr>
            <a:endParaRPr lang="en-GB" sz="2000" smtClean="0"/>
          </a:p>
          <a:p>
            <a:pPr eaLnBrk="1" hangingPunct="1">
              <a:buFont typeface="Wingdings" pitchFamily="2" charset="2"/>
              <a:buChar char="§"/>
            </a:pPr>
            <a:r>
              <a:rPr lang="en-GB" sz="2000" smtClean="0"/>
              <a:t>Intake 15-20 PhD students</a:t>
            </a:r>
          </a:p>
          <a:p>
            <a:pPr eaLnBrk="1" hangingPunct="1">
              <a:buFont typeface="Wingdings" pitchFamily="2" charset="2"/>
              <a:buChar char="§"/>
            </a:pPr>
            <a:r>
              <a:rPr lang="en-GB" sz="2000" smtClean="0"/>
              <a:t>Year 1   	Masters of Research (MRes)</a:t>
            </a:r>
          </a:p>
          <a:p>
            <a:pPr eaLnBrk="1" hangingPunct="1">
              <a:buFont typeface="Wingdings" pitchFamily="2" charset="2"/>
              <a:buChar char="§"/>
            </a:pPr>
            <a:r>
              <a:rPr lang="en-GB" sz="2000" smtClean="0"/>
              <a:t>Years 2-4 	Applied PhD</a:t>
            </a:r>
          </a:p>
          <a:p>
            <a:pPr eaLnBrk="1" hangingPunct="1">
              <a:buFont typeface="Wingdings" pitchFamily="2" charset="2"/>
              <a:buChar char="§"/>
            </a:pPr>
            <a:endParaRPr lang="en-GB" sz="2000" smtClean="0"/>
          </a:p>
          <a:p>
            <a:pPr eaLnBrk="1" hangingPunct="1">
              <a:buFont typeface="Wingdings" pitchFamily="2" charset="2"/>
              <a:buChar char="§"/>
            </a:pPr>
            <a:r>
              <a:rPr lang="en-GB" sz="2000" smtClean="0"/>
              <a:t>Student can be registered in any department at UCL or LSE </a:t>
            </a:r>
            <a:r>
              <a:rPr lang="en-GB" sz="1600" smtClean="0"/>
              <a:t>(Computer Science, Statistics, Maths, Economics …)</a:t>
            </a:r>
          </a:p>
          <a:p>
            <a:pPr eaLnBrk="1" hangingPunct="1">
              <a:buFont typeface="Wingdings" pitchFamily="2" charset="2"/>
              <a:buChar char="§"/>
            </a:pPr>
            <a:r>
              <a:rPr lang="en-GB" sz="2000" smtClean="0"/>
              <a:t>Each student has an Academic Supervisor and an Industry Adviser. </a:t>
            </a:r>
          </a:p>
          <a:p>
            <a:pPr eaLnBrk="1" hangingPunct="1">
              <a:buFont typeface="Wingdings" pitchFamily="2" charset="2"/>
              <a:buChar char="§"/>
            </a:pPr>
            <a:r>
              <a:rPr lang="en-GB" sz="2000" smtClean="0"/>
              <a:t>Student has an industrial partner and works at partner from 6 months to 3 years.</a:t>
            </a:r>
          </a:p>
          <a:p>
            <a:pPr eaLnBrk="1" hangingPunct="1">
              <a:buFont typeface="Wingdings" pitchFamily="2" charset="2"/>
              <a:buChar char="§"/>
            </a:pPr>
            <a:endParaRPr lang="en-GB" sz="2000" smtClean="0"/>
          </a:p>
        </p:txBody>
      </p:sp>
      <p:pic>
        <p:nvPicPr>
          <p:cNvPr id="8197" name="Picture 8" descr="UCL_logo_sm_bl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425" y="1341438"/>
            <a:ext cx="3055938"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59563" y="2636838"/>
            <a:ext cx="172720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9563" y="4724400"/>
            <a:ext cx="1697037" cy="169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2303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p:txBody>
          <a:bodyPr/>
          <a:lstStyle/>
          <a:p>
            <a:r>
              <a:rPr lang="en-GB" dirty="0" smtClean="0"/>
              <a:t>UK Centre for Financial Computing </a:t>
            </a:r>
            <a:endParaRPr lang="en-GB" dirty="0" smtClean="0"/>
          </a:p>
        </p:txBody>
      </p:sp>
      <p:sp>
        <p:nvSpPr>
          <p:cNvPr id="4099" name="Content Placeholder 2"/>
          <p:cNvSpPr>
            <a:spLocks noGrp="1"/>
          </p:cNvSpPr>
          <p:nvPr>
            <p:ph idx="4294967295"/>
          </p:nvPr>
        </p:nvSpPr>
        <p:spPr>
          <a:xfrm>
            <a:off x="330200" y="1196975"/>
            <a:ext cx="8489950" cy="4895850"/>
          </a:xfrm>
        </p:spPr>
        <p:txBody>
          <a:bodyPr/>
          <a:lstStyle/>
          <a:p>
            <a:pPr>
              <a:buFontTx/>
              <a:buNone/>
            </a:pPr>
            <a:r>
              <a:rPr lang="en-GB" sz="1800" b="1" dirty="0" smtClean="0"/>
              <a:t>80 </a:t>
            </a:r>
            <a:r>
              <a:rPr lang="en-GB" sz="1800" b="1" dirty="0" smtClean="0"/>
              <a:t>PhD Students </a:t>
            </a:r>
          </a:p>
          <a:p>
            <a:pPr>
              <a:buFont typeface="Wingdings" pitchFamily="2" charset="2"/>
              <a:buChar char="§"/>
            </a:pPr>
            <a:r>
              <a:rPr lang="en-GB" sz="1800" dirty="0" smtClean="0"/>
              <a:t>Computational Finance </a:t>
            </a:r>
          </a:p>
          <a:p>
            <a:pPr lvl="1">
              <a:buFont typeface="Wingdings" pitchFamily="2" charset="2"/>
              <a:buChar char="§"/>
            </a:pPr>
            <a:r>
              <a:rPr lang="en-GB" sz="1600" dirty="0" smtClean="0">
                <a:solidFill>
                  <a:srgbClr val="0066FF"/>
                </a:solidFill>
              </a:rPr>
              <a:t>Work with DB, BAML, BNP Paribas, Man, </a:t>
            </a:r>
            <a:r>
              <a:rPr lang="en-GB" sz="1600" dirty="0" err="1" smtClean="0">
                <a:solidFill>
                  <a:srgbClr val="0066FF"/>
                </a:solidFill>
              </a:rPr>
              <a:t>BarCap</a:t>
            </a:r>
            <a:r>
              <a:rPr lang="en-GB" sz="1600" dirty="0" smtClean="0">
                <a:solidFill>
                  <a:srgbClr val="0066FF"/>
                </a:solidFill>
              </a:rPr>
              <a:t>, Citi, HSBC …</a:t>
            </a:r>
          </a:p>
          <a:p>
            <a:pPr lvl="1">
              <a:buFont typeface="Wingdings" pitchFamily="2" charset="2"/>
              <a:buChar char="§"/>
            </a:pPr>
            <a:r>
              <a:rPr lang="en-GB" sz="1600" dirty="0" smtClean="0">
                <a:solidFill>
                  <a:srgbClr val="0066FF"/>
                </a:solidFill>
              </a:rPr>
              <a:t>Algorithmic Trading</a:t>
            </a:r>
          </a:p>
          <a:p>
            <a:pPr lvl="1">
              <a:buFont typeface="Wingdings" pitchFamily="2" charset="2"/>
              <a:buChar char="§"/>
            </a:pPr>
            <a:r>
              <a:rPr lang="en-GB" sz="1600" dirty="0" smtClean="0">
                <a:solidFill>
                  <a:srgbClr val="0066FF"/>
                </a:solidFill>
              </a:rPr>
              <a:t>Risk Management etc. </a:t>
            </a:r>
          </a:p>
          <a:p>
            <a:pPr>
              <a:buFont typeface="Wingdings" pitchFamily="2" charset="2"/>
              <a:buChar char="§"/>
            </a:pPr>
            <a:r>
              <a:rPr lang="en-GB" sz="1800" dirty="0" smtClean="0"/>
              <a:t>Computational Retail</a:t>
            </a:r>
          </a:p>
          <a:p>
            <a:pPr lvl="1">
              <a:buFont typeface="Wingdings" pitchFamily="2" charset="2"/>
              <a:buChar char="§"/>
            </a:pPr>
            <a:r>
              <a:rPr lang="en-GB" sz="1600" dirty="0" smtClean="0">
                <a:solidFill>
                  <a:srgbClr val="0066FF"/>
                </a:solidFill>
              </a:rPr>
              <a:t>Customer Analytics</a:t>
            </a:r>
          </a:p>
          <a:p>
            <a:pPr lvl="1">
              <a:buFont typeface="Wingdings" pitchFamily="2" charset="2"/>
              <a:buChar char="§"/>
            </a:pPr>
            <a:r>
              <a:rPr lang="en-GB" sz="1600" dirty="0" smtClean="0">
                <a:solidFill>
                  <a:srgbClr val="0066FF"/>
                </a:solidFill>
              </a:rPr>
              <a:t>Loyalty cards</a:t>
            </a:r>
          </a:p>
          <a:p>
            <a:pPr>
              <a:buFont typeface="Wingdings" pitchFamily="2" charset="2"/>
              <a:buChar char="§"/>
            </a:pPr>
            <a:r>
              <a:rPr lang="en-GB" sz="1800" dirty="0" smtClean="0"/>
              <a:t>Computational Advertising</a:t>
            </a:r>
          </a:p>
          <a:p>
            <a:pPr lvl="1">
              <a:buFont typeface="Wingdings" pitchFamily="2" charset="2"/>
              <a:buChar char="§"/>
            </a:pPr>
            <a:r>
              <a:rPr lang="en-GB" sz="1600" dirty="0" smtClean="0">
                <a:solidFill>
                  <a:srgbClr val="0066FF"/>
                </a:solidFill>
              </a:rPr>
              <a:t>Recommender Systems	</a:t>
            </a:r>
          </a:p>
          <a:p>
            <a:pPr>
              <a:buFont typeface="Wingdings" pitchFamily="2" charset="2"/>
              <a:buChar char="§"/>
            </a:pPr>
            <a:r>
              <a:rPr lang="en-GB" sz="1800" dirty="0" smtClean="0"/>
              <a:t>Computational Healthcare</a:t>
            </a:r>
          </a:p>
          <a:p>
            <a:pPr lvl="1">
              <a:buFont typeface="Wingdings" pitchFamily="2" charset="2"/>
              <a:buChar char="§"/>
            </a:pPr>
            <a:r>
              <a:rPr lang="en-GB" sz="1600" dirty="0" smtClean="0">
                <a:solidFill>
                  <a:srgbClr val="0066FF"/>
                </a:solidFill>
              </a:rPr>
              <a:t>Boots eHealthcare</a:t>
            </a:r>
          </a:p>
          <a:p>
            <a:pPr lvl="1">
              <a:buFont typeface="Wingdings" pitchFamily="2" charset="2"/>
              <a:buChar char="§"/>
            </a:pPr>
            <a:r>
              <a:rPr lang="en-GB" sz="1600" dirty="0" smtClean="0">
                <a:solidFill>
                  <a:srgbClr val="0066FF"/>
                </a:solidFill>
              </a:rPr>
              <a:t>3D Healthcare</a:t>
            </a:r>
          </a:p>
          <a:p>
            <a:pPr>
              <a:buFont typeface="Wingdings" pitchFamily="2" charset="2"/>
              <a:buChar char="§"/>
            </a:pPr>
            <a:r>
              <a:rPr lang="en-GB" sz="1800" dirty="0" smtClean="0"/>
              <a:t>Computational Sport</a:t>
            </a:r>
          </a:p>
          <a:p>
            <a:pPr lvl="1">
              <a:buFont typeface="Wingdings" pitchFamily="2" charset="2"/>
              <a:buChar char="§"/>
            </a:pPr>
            <a:r>
              <a:rPr lang="en-GB" sz="1600" dirty="0" smtClean="0">
                <a:solidFill>
                  <a:srgbClr val="0066FF"/>
                </a:solidFill>
              </a:rPr>
              <a:t>Performance Enhancement</a:t>
            </a:r>
          </a:p>
          <a:p>
            <a:pPr lvl="1">
              <a:buFont typeface="Wingdings" pitchFamily="2" charset="2"/>
              <a:buChar char="§"/>
            </a:pPr>
            <a:r>
              <a:rPr lang="en-GB" sz="1600" dirty="0" smtClean="0">
                <a:solidFill>
                  <a:srgbClr val="0066FF"/>
                </a:solidFill>
              </a:rPr>
              <a:t>Talent Identification</a:t>
            </a:r>
          </a:p>
          <a:p>
            <a:pPr lvl="1">
              <a:buFont typeface="Wingdings" pitchFamily="2" charset="2"/>
              <a:buChar char="§"/>
            </a:pPr>
            <a:endParaRPr lang="en-GB" sz="1600" dirty="0" smtClean="0"/>
          </a:p>
        </p:txBody>
      </p:sp>
      <p:sp>
        <p:nvSpPr>
          <p:cNvPr id="4100" name="Slide Number Placeholder 3"/>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fld id="{055D9156-8569-41C2-AE74-EF8B77AAD134}" type="slidenum">
              <a:rPr lang="en-GB" sz="1400"/>
              <a:pPr algn="r"/>
              <a:t>5</a:t>
            </a:fld>
            <a:endParaRPr lang="en-GB" sz="1400"/>
          </a:p>
        </p:txBody>
      </p:sp>
      <p:sp>
        <p:nvSpPr>
          <p:cNvPr id="4101" name="Slide Number Placeholder 1"/>
          <p:cNvSpPr>
            <a:spLocks noGrp="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97DFA5B-1BE2-42F6-8F9A-4A7635D86D35}" type="slidenum">
              <a:rPr lang="en-GB" smtClean="0"/>
              <a:pPr/>
              <a:t>5</a:t>
            </a:fld>
            <a:endParaRPr lang="en-GB" smtClean="0"/>
          </a:p>
        </p:txBody>
      </p:sp>
    </p:spTree>
    <p:extLst>
      <p:ext uri="{BB962C8B-B14F-4D97-AF65-F5344CB8AC3E}">
        <p14:creationId xmlns:p14="http://schemas.microsoft.com/office/powerpoint/2010/main" val="41056808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1862" y="1916833"/>
            <a:ext cx="8496300" cy="1368152"/>
          </a:xfrm>
        </p:spPr>
        <p:txBody>
          <a:bodyPr/>
          <a:lstStyle/>
          <a:p>
            <a:pPr algn="ctr"/>
            <a:r>
              <a:rPr lang="en-GB" sz="6600" dirty="0" smtClean="0"/>
              <a:t>Algorithmic Trading</a:t>
            </a:r>
            <a:endParaRPr lang="en-GB" sz="6600" dirty="0"/>
          </a:p>
        </p:txBody>
      </p:sp>
      <p:sp>
        <p:nvSpPr>
          <p:cNvPr id="4" name="TextBox 3"/>
          <p:cNvSpPr txBox="1"/>
          <p:nvPr/>
        </p:nvSpPr>
        <p:spPr>
          <a:xfrm>
            <a:off x="971600" y="3068960"/>
            <a:ext cx="7128792" cy="461665"/>
          </a:xfrm>
          <a:prstGeom prst="rect">
            <a:avLst/>
          </a:prstGeom>
          <a:noFill/>
        </p:spPr>
        <p:txBody>
          <a:bodyPr wrap="square" rtlCol="0">
            <a:spAutoFit/>
          </a:bodyPr>
          <a:lstStyle/>
          <a:p>
            <a:pPr algn="ctr"/>
            <a:r>
              <a:rPr lang="en-GB" sz="2400" b="1" dirty="0" smtClean="0"/>
              <a:t>The industrialisation of trading</a:t>
            </a:r>
            <a:endParaRPr lang="en-GB" sz="2400" b="1" dirty="0"/>
          </a:p>
        </p:txBody>
      </p:sp>
      <p:pic>
        <p:nvPicPr>
          <p:cNvPr id="48130" name="Picture 2" descr="http://www.robotreviews.com/sites/default/files/images/industrial_robots_700_500x37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3825473"/>
            <a:ext cx="5976664" cy="2843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98071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GB" smtClean="0"/>
              <a:t>Algorithmic Trading Definition</a:t>
            </a:r>
          </a:p>
        </p:txBody>
      </p:sp>
      <p:sp>
        <p:nvSpPr>
          <p:cNvPr id="6147" name="Content Placeholder 2"/>
          <p:cNvSpPr>
            <a:spLocks noGrp="1"/>
          </p:cNvSpPr>
          <p:nvPr>
            <p:ph idx="1"/>
          </p:nvPr>
        </p:nvSpPr>
        <p:spPr>
          <a:xfrm>
            <a:off x="250825" y="1268413"/>
            <a:ext cx="8489950" cy="4103687"/>
          </a:xfrm>
        </p:spPr>
        <p:txBody>
          <a:bodyPr/>
          <a:lstStyle/>
          <a:p>
            <a:pPr eaLnBrk="1" hangingPunct="1">
              <a:buFont typeface="Wingdings" pitchFamily="2" charset="2"/>
              <a:buChar char="§"/>
            </a:pPr>
            <a:r>
              <a:rPr lang="en-US" sz="2000" dirty="0" smtClean="0">
                <a:solidFill>
                  <a:srgbClr val="FF3300"/>
                </a:solidFill>
              </a:rPr>
              <a:t>Algorithmic trading is an ‘arms race’</a:t>
            </a:r>
            <a:r>
              <a:rPr lang="en-US" sz="2000" dirty="0" smtClean="0"/>
              <a:t> -  70%-75% US equity trades by volume now done by algorithms.</a:t>
            </a:r>
          </a:p>
          <a:p>
            <a:pPr eaLnBrk="1" hangingPunct="1">
              <a:buFont typeface="Wingdings" pitchFamily="2" charset="2"/>
              <a:buChar char="§"/>
            </a:pPr>
            <a:endParaRPr lang="en-US" sz="1200" dirty="0" smtClean="0"/>
          </a:p>
          <a:p>
            <a:pPr eaLnBrk="1" hangingPunct="1">
              <a:buFont typeface="Wingdings" pitchFamily="2" charset="2"/>
              <a:buChar char="§"/>
            </a:pPr>
            <a:r>
              <a:rPr lang="en-US" sz="2000" b="1" dirty="0" smtClean="0">
                <a:solidFill>
                  <a:srgbClr val="0066FF"/>
                </a:solidFill>
              </a:rPr>
              <a:t>Algorithmic trading</a:t>
            </a:r>
            <a:r>
              <a:rPr lang="en-US" sz="2000" dirty="0" smtClean="0"/>
              <a:t> is the use of computer programs to automate one or more stages of the trading process: pre-trade analysis (data analysis), trading signal generation (what to trade), and trade execution (when and how to trade). </a:t>
            </a:r>
          </a:p>
          <a:p>
            <a:pPr eaLnBrk="1" hangingPunct="1">
              <a:buFont typeface="Wingdings" pitchFamily="2" charset="2"/>
              <a:buChar char="§"/>
            </a:pPr>
            <a:endParaRPr lang="en-US" sz="1200" dirty="0" smtClean="0"/>
          </a:p>
          <a:p>
            <a:pPr eaLnBrk="1" hangingPunct="1">
              <a:buFont typeface="Wingdings" pitchFamily="2" charset="2"/>
              <a:buChar char="§"/>
            </a:pPr>
            <a:r>
              <a:rPr lang="en-US" sz="2000" b="1" dirty="0" smtClean="0">
                <a:solidFill>
                  <a:srgbClr val="0066FF"/>
                </a:solidFill>
              </a:rPr>
              <a:t>High-Frequency trading</a:t>
            </a:r>
            <a:r>
              <a:rPr lang="en-US" sz="2000" dirty="0" smtClean="0"/>
              <a:t> is the execution of computerized trading strategies characterized by extremely short position-holding periods. </a:t>
            </a:r>
          </a:p>
          <a:p>
            <a:pPr eaLnBrk="1" hangingPunct="1">
              <a:buFont typeface="Wingdings" pitchFamily="2" charset="2"/>
              <a:buChar char="§"/>
            </a:pPr>
            <a:endParaRPr lang="en-US" sz="1200" dirty="0" smtClean="0"/>
          </a:p>
          <a:p>
            <a:pPr eaLnBrk="1" hangingPunct="1">
              <a:buFont typeface="Wingdings" pitchFamily="2" charset="2"/>
              <a:buChar char="§"/>
            </a:pPr>
            <a:r>
              <a:rPr lang="en-US" sz="2000" dirty="0" smtClean="0"/>
              <a:t>Each stage of this trading process can be conducted by:</a:t>
            </a:r>
          </a:p>
          <a:p>
            <a:pPr lvl="1" eaLnBrk="1" hangingPunct="1">
              <a:buFont typeface="Wingdings" pitchFamily="2" charset="2"/>
              <a:buChar char="§"/>
            </a:pPr>
            <a:r>
              <a:rPr lang="en-US" sz="1800" b="1" dirty="0" smtClean="0">
                <a:solidFill>
                  <a:srgbClr val="0066FF"/>
                </a:solidFill>
              </a:rPr>
              <a:t>by humans </a:t>
            </a:r>
          </a:p>
          <a:p>
            <a:pPr lvl="1" eaLnBrk="1" hangingPunct="1">
              <a:buFont typeface="Wingdings" pitchFamily="2" charset="2"/>
              <a:buChar char="§"/>
            </a:pPr>
            <a:r>
              <a:rPr lang="en-US" sz="1800" b="1" dirty="0" smtClean="0">
                <a:solidFill>
                  <a:srgbClr val="0066FF"/>
                </a:solidFill>
              </a:rPr>
              <a:t>by algorithms + humans </a:t>
            </a:r>
            <a:r>
              <a:rPr lang="en-US" sz="1600" dirty="0" smtClean="0">
                <a:solidFill>
                  <a:srgbClr val="0066FF"/>
                </a:solidFill>
              </a:rPr>
              <a:t>(e.g. low frequency trading)</a:t>
            </a:r>
            <a:r>
              <a:rPr lang="en-US" sz="1800" b="1" dirty="0" smtClean="0">
                <a:solidFill>
                  <a:srgbClr val="0066FF"/>
                </a:solidFill>
              </a:rPr>
              <a:t> </a:t>
            </a:r>
          </a:p>
          <a:p>
            <a:pPr lvl="1" eaLnBrk="1" hangingPunct="1">
              <a:buFont typeface="Wingdings" pitchFamily="2" charset="2"/>
              <a:buChar char="§"/>
            </a:pPr>
            <a:r>
              <a:rPr lang="en-US" sz="1800" b="1" dirty="0" smtClean="0">
                <a:solidFill>
                  <a:srgbClr val="0066FF"/>
                </a:solidFill>
              </a:rPr>
              <a:t>fully by algorithms </a:t>
            </a:r>
            <a:r>
              <a:rPr lang="en-US" sz="1600" dirty="0" smtClean="0">
                <a:solidFill>
                  <a:srgbClr val="0066FF"/>
                </a:solidFill>
              </a:rPr>
              <a:t>(e.g. high-frequency trading)</a:t>
            </a:r>
            <a:endParaRPr lang="en-GB" sz="1600" dirty="0" smtClean="0">
              <a:solidFill>
                <a:srgbClr val="0066FF"/>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bwMode="gray">
          <a:xfrm>
            <a:off x="330200" y="476250"/>
            <a:ext cx="8489950" cy="576263"/>
          </a:xfrm>
        </p:spPr>
        <p:txBody>
          <a:bodyPr/>
          <a:lstStyle/>
          <a:p>
            <a:r>
              <a:rPr lang="en-US" smtClean="0"/>
              <a:t>Market Microstructure</a:t>
            </a:r>
          </a:p>
        </p:txBody>
      </p:sp>
      <p:sp>
        <p:nvSpPr>
          <p:cNvPr id="87043" name="Rectangle 3"/>
          <p:cNvSpPr>
            <a:spLocks noGrp="1" noChangeArrowheads="1"/>
          </p:cNvSpPr>
          <p:nvPr>
            <p:ph type="body" idx="1"/>
          </p:nvPr>
        </p:nvSpPr>
        <p:spPr bwMode="gray">
          <a:xfrm>
            <a:off x="228600" y="1049338"/>
            <a:ext cx="4032250" cy="2235200"/>
          </a:xfrm>
          <a:noFill/>
        </p:spPr>
        <p:txBody>
          <a:bodyPr/>
          <a:lstStyle/>
          <a:p>
            <a:r>
              <a:rPr lang="en-GB" sz="1800" smtClean="0"/>
              <a:t>The graph shows the intra-day price of EUR/USD.</a:t>
            </a:r>
          </a:p>
          <a:p>
            <a:r>
              <a:rPr lang="en-GB" sz="1800" smtClean="0"/>
              <a:t>EUR/USD is a very liquid currency with tight spreads.</a:t>
            </a:r>
          </a:p>
          <a:p>
            <a:r>
              <a:rPr lang="en-GB" sz="1800" smtClean="0"/>
              <a:t>Difficult to predict as is very heavily traded, often the driver for other currency pair movements.</a:t>
            </a:r>
          </a:p>
        </p:txBody>
      </p:sp>
      <p:sp>
        <p:nvSpPr>
          <p:cNvPr id="87044" name="Line 4"/>
          <p:cNvSpPr>
            <a:spLocks noChangeShapeType="1"/>
          </p:cNvSpPr>
          <p:nvPr/>
        </p:nvSpPr>
        <p:spPr bwMode="gray">
          <a:xfrm flipV="1">
            <a:off x="4343400" y="838200"/>
            <a:ext cx="0" cy="5562600"/>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7045" name="Text Box 5"/>
          <p:cNvSpPr txBox="1">
            <a:spLocks noChangeArrowheads="1"/>
          </p:cNvSpPr>
          <p:nvPr/>
        </p:nvSpPr>
        <p:spPr bwMode="auto">
          <a:xfrm>
            <a:off x="395288" y="6308725"/>
            <a:ext cx="2286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spAutoFit/>
          </a:bodyPr>
          <a:lstStyle/>
          <a:p>
            <a:pPr>
              <a:spcBef>
                <a:spcPct val="50000"/>
              </a:spcBef>
            </a:pPr>
            <a:r>
              <a:rPr lang="en-US">
                <a:cs typeface="Arial" pitchFamily="34" charset="0"/>
              </a:rPr>
              <a:t>© John Loizides, Citi</a:t>
            </a:r>
          </a:p>
        </p:txBody>
      </p:sp>
      <p:pic>
        <p:nvPicPr>
          <p:cNvPr id="8704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1125538"/>
            <a:ext cx="4176712" cy="504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04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373438"/>
            <a:ext cx="4267200" cy="290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924711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p:txBody>
          <a:bodyPr/>
          <a:lstStyle/>
          <a:p>
            <a:r>
              <a:rPr lang="en-GB" smtClean="0"/>
              <a:t>Algorithmic Trading </a:t>
            </a:r>
            <a:r>
              <a:rPr lang="en-GB" sz="2000" smtClean="0"/>
              <a:t>Requirements</a:t>
            </a:r>
          </a:p>
        </p:txBody>
      </p:sp>
      <p:sp>
        <p:nvSpPr>
          <p:cNvPr id="7171" name="Rectangle 3"/>
          <p:cNvSpPr>
            <a:spLocks noGrp="1" noChangeArrowheads="1"/>
          </p:cNvSpPr>
          <p:nvPr>
            <p:ph type="body" idx="4294967295"/>
          </p:nvPr>
        </p:nvSpPr>
        <p:spPr/>
        <p:txBody>
          <a:bodyPr/>
          <a:lstStyle/>
          <a:p>
            <a:pPr>
              <a:lnSpc>
                <a:spcPct val="80000"/>
              </a:lnSpc>
              <a:spcBef>
                <a:spcPct val="50000"/>
              </a:spcBef>
              <a:buFont typeface="Wingdings" pitchFamily="2" charset="2"/>
              <a:buChar char="§"/>
            </a:pPr>
            <a:r>
              <a:rPr lang="en-GB" sz="2000" b="1" smtClean="0"/>
              <a:t>Centralise Order Book – </a:t>
            </a:r>
            <a:r>
              <a:rPr lang="en-US" sz="2000" smtClean="0"/>
              <a:t>shared centralized order book that lists the buy and sell orders for a specific security ranked by price and order arrival time </a:t>
            </a:r>
            <a:endParaRPr lang="en-GB" sz="2000" smtClean="0"/>
          </a:p>
          <a:p>
            <a:pPr>
              <a:lnSpc>
                <a:spcPct val="80000"/>
              </a:lnSpc>
              <a:spcBef>
                <a:spcPct val="50000"/>
              </a:spcBef>
              <a:buFont typeface="Wingdings" pitchFamily="2" charset="2"/>
              <a:buChar char="§"/>
            </a:pPr>
            <a:r>
              <a:rPr lang="en-GB" sz="2000" b="1" smtClean="0"/>
              <a:t>Markets</a:t>
            </a:r>
            <a:r>
              <a:rPr lang="en-GB" sz="2000" smtClean="0"/>
              <a:t> – </a:t>
            </a:r>
            <a:r>
              <a:rPr lang="en-US" sz="2000" smtClean="0"/>
              <a:t>deployed for highly liquid markets and (typically) high-frequency trading (equities, futures, derivatives, bonds, FX  </a:t>
            </a:r>
            <a:endParaRPr lang="en-GB" sz="2000" smtClean="0"/>
          </a:p>
          <a:p>
            <a:pPr>
              <a:lnSpc>
                <a:spcPct val="80000"/>
              </a:lnSpc>
              <a:spcBef>
                <a:spcPct val="50000"/>
              </a:spcBef>
              <a:buFont typeface="Wingdings" pitchFamily="2" charset="2"/>
              <a:buChar char="§"/>
            </a:pPr>
            <a:r>
              <a:rPr lang="en-GB" sz="2000" b="1" smtClean="0"/>
              <a:t>Systems</a:t>
            </a:r>
            <a:r>
              <a:rPr lang="en-GB" sz="2000" smtClean="0"/>
              <a:t> – </a:t>
            </a:r>
            <a:r>
              <a:rPr lang="en-US" sz="2000" smtClean="0"/>
              <a:t>AT systems have three broad sources: </a:t>
            </a:r>
          </a:p>
          <a:p>
            <a:pPr lvl="1">
              <a:lnSpc>
                <a:spcPct val="80000"/>
              </a:lnSpc>
              <a:spcBef>
                <a:spcPct val="50000"/>
              </a:spcBef>
              <a:buFont typeface="Wingdings" pitchFamily="2" charset="2"/>
              <a:buChar char="§"/>
            </a:pPr>
            <a:r>
              <a:rPr lang="en-US" sz="1800" b="1" smtClean="0"/>
              <a:t>In-house systems</a:t>
            </a:r>
            <a:r>
              <a:rPr lang="en-US" sz="1800" smtClean="0"/>
              <a:t> - to support their proprietary trading and market-making. </a:t>
            </a:r>
          </a:p>
          <a:p>
            <a:pPr lvl="1">
              <a:lnSpc>
                <a:spcPct val="80000"/>
              </a:lnSpc>
              <a:spcBef>
                <a:spcPct val="50000"/>
              </a:spcBef>
              <a:buFont typeface="Wingdings" pitchFamily="2" charset="2"/>
              <a:buChar char="§"/>
            </a:pPr>
            <a:r>
              <a:rPr lang="en-US" sz="1800" b="1" smtClean="0"/>
              <a:t>Client systems</a:t>
            </a:r>
            <a:r>
              <a:rPr lang="en-US" sz="1800" smtClean="0"/>
              <a:t> - systems for banks’ clients to use. </a:t>
            </a:r>
          </a:p>
          <a:p>
            <a:pPr lvl="1">
              <a:lnSpc>
                <a:spcPct val="80000"/>
              </a:lnSpc>
              <a:spcBef>
                <a:spcPct val="50000"/>
              </a:spcBef>
              <a:buFont typeface="Wingdings" pitchFamily="2" charset="2"/>
              <a:buChar char="§"/>
            </a:pPr>
            <a:r>
              <a:rPr lang="en-US" sz="1800" b="1" smtClean="0"/>
              <a:t>Vendor systems</a:t>
            </a:r>
            <a:r>
              <a:rPr lang="en-US" sz="1800" smtClean="0"/>
              <a:t> - off-the-shelf and bespoke AT system. </a:t>
            </a:r>
            <a:endParaRPr lang="en-GB" sz="1800" smtClean="0"/>
          </a:p>
          <a:p>
            <a:pPr>
              <a:lnSpc>
                <a:spcPct val="80000"/>
              </a:lnSpc>
              <a:spcBef>
                <a:spcPct val="50000"/>
              </a:spcBef>
              <a:buFont typeface="Wingdings" pitchFamily="2" charset="2"/>
              <a:buChar char="§"/>
            </a:pPr>
            <a:r>
              <a:rPr lang="en-GB" sz="2000" b="1" smtClean="0"/>
              <a:t>Information Exchange</a:t>
            </a:r>
            <a:r>
              <a:rPr lang="en-GB" sz="2000" smtClean="0"/>
              <a:t> – </a:t>
            </a:r>
            <a:r>
              <a:rPr lang="en-US" sz="2000" smtClean="0"/>
              <a:t>central to the operation of these systems are financial protocols (so-called Financial Information eXchange FIX Protocol) </a:t>
            </a:r>
            <a:endParaRPr lang="en-GB" sz="2000" smtClean="0"/>
          </a:p>
          <a:p>
            <a:pPr>
              <a:lnSpc>
                <a:spcPct val="80000"/>
              </a:lnSpc>
              <a:spcBef>
                <a:spcPct val="50000"/>
              </a:spcBef>
              <a:buFont typeface="Wingdings" pitchFamily="2" charset="2"/>
              <a:buChar char="§"/>
            </a:pPr>
            <a:endParaRPr lang="en-GB" sz="200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Custom Design">
  <a:themeElements>
    <a:clrScheme name="Custom Design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C88BA9"/>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C88BA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1848</TotalTime>
  <Words>3637</Words>
  <Application>Microsoft Office PowerPoint</Application>
  <PresentationFormat>On-screen Show (4:3)</PresentationFormat>
  <Paragraphs>387</Paragraphs>
  <Slides>37</Slides>
  <Notes>6</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39" baseType="lpstr">
      <vt:lpstr>Custom Design</vt:lpstr>
      <vt:lpstr>Equation</vt:lpstr>
      <vt:lpstr>Financial Technology: Algorithmic Trading and Social Media Analytics  </vt:lpstr>
      <vt:lpstr>What would you like me to cover?</vt:lpstr>
      <vt:lpstr>Big Data Analytics</vt:lpstr>
      <vt:lpstr>Doctoral Training Programme</vt:lpstr>
      <vt:lpstr>UK Centre for Financial Computing </vt:lpstr>
      <vt:lpstr>Algorithmic Trading</vt:lpstr>
      <vt:lpstr>Algorithmic Trading Definition</vt:lpstr>
      <vt:lpstr>Market Microstructure</vt:lpstr>
      <vt:lpstr>Algorithmic Trading Requirements</vt:lpstr>
      <vt:lpstr>Centralised Order book - Orders, stacks &amp; matching</vt:lpstr>
      <vt:lpstr>Trade Process – what, when, how</vt:lpstr>
      <vt:lpstr>Algorithmic Trading Equities example system</vt:lpstr>
      <vt:lpstr>Algorithmic/Systematic trading </vt:lpstr>
      <vt:lpstr>Algorithmic/Systematic trading </vt:lpstr>
      <vt:lpstr>Alpha Trading Models -  (predicting the future of instruments)</vt:lpstr>
      <vt:lpstr>Risk Model - selection/sizing of exposures to maximise returns</vt:lpstr>
      <vt:lpstr>Transaction Cost Model advising the Portfolio model on potential costs of transactions</vt:lpstr>
      <vt:lpstr>Portfolio Construction Model</vt:lpstr>
      <vt:lpstr>Execution Model</vt:lpstr>
      <vt:lpstr>Flash Crashes &amp; Rouge Algorithms</vt:lpstr>
      <vt:lpstr>Flash Crash – May 6, 2010</vt:lpstr>
      <vt:lpstr>“Knightmare” – Knight Capital loose $440m </vt:lpstr>
      <vt:lpstr>Potential for Catastrophe</vt:lpstr>
      <vt:lpstr>Trading volatility - 2007</vt:lpstr>
      <vt:lpstr>Trading volatility - 2009</vt:lpstr>
      <vt:lpstr>Trading volatility 2011</vt:lpstr>
      <vt:lpstr>Trading volatility - 2012</vt:lpstr>
      <vt:lpstr>high-frequency trading in the stock market from January 2007 to January 2012</vt:lpstr>
      <vt:lpstr>Flash Crash – May 6th. </vt:lpstr>
      <vt:lpstr>Flash Crash possible Causes</vt:lpstr>
      <vt:lpstr>Proposed Regulatory Changes</vt:lpstr>
      <vt:lpstr>Social Media Scraping &amp; Analytics</vt:lpstr>
      <vt:lpstr>PowerPoint Presentation</vt:lpstr>
      <vt:lpstr>PowerPoint Presentation</vt:lpstr>
      <vt:lpstr>PowerPoint Presentation</vt:lpstr>
      <vt:lpstr>UCL Social Media Platform (SocialSTORM)</vt:lpstr>
      <vt:lpstr>Big Data Analytics</vt:lpstr>
    </vt:vector>
  </TitlesOfParts>
  <Company>UCL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p.treleaven@ucl.ac.uk</dc:creator>
  <cp:lastModifiedBy>philip treleven</cp:lastModifiedBy>
  <cp:revision>241</cp:revision>
  <dcterms:created xsi:type="dcterms:W3CDTF">2005-07-13T12:26:50Z</dcterms:created>
  <dcterms:modified xsi:type="dcterms:W3CDTF">2012-10-28T16:33:18Z</dcterms:modified>
</cp:coreProperties>
</file>